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258" r:id="rId2"/>
    <p:sldId id="262" r:id="rId3"/>
    <p:sldId id="263" r:id="rId4"/>
    <p:sldId id="264" r:id="rId5"/>
    <p:sldId id="265" r:id="rId6"/>
    <p:sldId id="318" r:id="rId7"/>
    <p:sldId id="316" r:id="rId8"/>
    <p:sldId id="319" r:id="rId9"/>
    <p:sldId id="266" r:id="rId10"/>
    <p:sldId id="267" r:id="rId11"/>
    <p:sldId id="269" r:id="rId12"/>
    <p:sldId id="270" r:id="rId13"/>
    <p:sldId id="271" r:id="rId14"/>
    <p:sldId id="272" r:id="rId15"/>
    <p:sldId id="273" r:id="rId16"/>
    <p:sldId id="277" r:id="rId17"/>
    <p:sldId id="274" r:id="rId18"/>
    <p:sldId id="278" r:id="rId19"/>
    <p:sldId id="279" r:id="rId20"/>
    <p:sldId id="280" r:id="rId21"/>
    <p:sldId id="281" r:id="rId22"/>
    <p:sldId id="282" r:id="rId23"/>
    <p:sldId id="284" r:id="rId24"/>
    <p:sldId id="320" r:id="rId25"/>
    <p:sldId id="321" r:id="rId26"/>
    <p:sldId id="322" r:id="rId27"/>
    <p:sldId id="285" r:id="rId28"/>
    <p:sldId id="324" r:id="rId29"/>
    <p:sldId id="325" r:id="rId30"/>
    <p:sldId id="323" r:id="rId31"/>
    <p:sldId id="287" r:id="rId32"/>
    <p:sldId id="288" r:id="rId33"/>
    <p:sldId id="289" r:id="rId34"/>
    <p:sldId id="290" r:id="rId35"/>
    <p:sldId id="292" r:id="rId36"/>
    <p:sldId id="296" r:id="rId37"/>
    <p:sldId id="314" r:id="rId38"/>
    <p:sldId id="315" r:id="rId39"/>
    <p:sldId id="297" r:id="rId40"/>
    <p:sldId id="300" r:id="rId41"/>
    <p:sldId id="298" r:id="rId42"/>
    <p:sldId id="299" r:id="rId43"/>
    <p:sldId id="301" r:id="rId44"/>
    <p:sldId id="303" r:id="rId45"/>
    <p:sldId id="304" r:id="rId46"/>
    <p:sldId id="306" r:id="rId47"/>
    <p:sldId id="307" r:id="rId48"/>
    <p:sldId id="308" r:id="rId49"/>
    <p:sldId id="309" r:id="rId50"/>
    <p:sldId id="310" r:id="rId51"/>
    <p:sldId id="311" r:id="rId52"/>
    <p:sldId id="313"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79646"/>
    <a:srgbClr val="FAC1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6" y="11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387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FC624B-BD77-483A-925C-55441F5BB318}" type="datetimeFigureOut">
              <a:rPr lang="en-US" smtClean="0"/>
              <a:pPr/>
              <a:t>6/13/2018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AF7F24-73FD-4F3C-AB10-0DC01DBC971F}" type="slidenum">
              <a:rPr lang="en-US" smtClean="0"/>
              <a:pPr/>
              <a:t>‹#›</a:t>
            </a:fld>
            <a:endParaRPr lang="en-US"/>
          </a:p>
        </p:txBody>
      </p:sp>
    </p:spTree>
    <p:extLst>
      <p:ext uri="{BB962C8B-B14F-4D97-AF65-F5344CB8AC3E}">
        <p14:creationId xmlns:p14="http://schemas.microsoft.com/office/powerpoint/2010/main" val="4156327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AB9F5F-D175-4F5C-B365-4784817ACA86}" type="datetimeFigureOut">
              <a:rPr lang="en-US" smtClean="0"/>
              <a:t>6/13/2018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26B3F7-6DFF-435A-85B8-AC1EC912F4EE}" type="slidenum">
              <a:rPr lang="en-US" smtClean="0"/>
              <a:t>‹#›</a:t>
            </a:fld>
            <a:endParaRPr lang="en-US"/>
          </a:p>
        </p:txBody>
      </p:sp>
    </p:spTree>
    <p:extLst>
      <p:ext uri="{BB962C8B-B14F-4D97-AF65-F5344CB8AC3E}">
        <p14:creationId xmlns:p14="http://schemas.microsoft.com/office/powerpoint/2010/main" val="3368552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26B3F7-6DFF-435A-85B8-AC1EC912F4EE}" type="slidenum">
              <a:rPr lang="en-US" smtClean="0"/>
              <a:t>52</a:t>
            </a:fld>
            <a:endParaRPr lang="en-US"/>
          </a:p>
        </p:txBody>
      </p:sp>
    </p:spTree>
    <p:extLst>
      <p:ext uri="{BB962C8B-B14F-4D97-AF65-F5344CB8AC3E}">
        <p14:creationId xmlns:p14="http://schemas.microsoft.com/office/powerpoint/2010/main" val="2432619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04FF1A8-4343-494C-BD0A-8016D377D064}" type="datetimeFigureOut">
              <a:rPr lang="en-US" smtClean="0"/>
              <a:pPr/>
              <a:t>6/13/2018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3180D2-C0D5-4932-8870-6B63D4BF9B54}" type="slidenum">
              <a:rPr lang="en-US" smtClean="0"/>
              <a:pPr/>
              <a:t>‹#›</a:t>
            </a:fld>
            <a:endParaRPr lang="en-US"/>
          </a:p>
        </p:txBody>
      </p:sp>
    </p:spTree>
  </p:cSld>
  <p:clrMapOvr>
    <a:masterClrMapping/>
  </p:clrMapOvr>
  <p:transition spd="med" advTm="7000">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4FF1A8-4343-494C-BD0A-8016D377D064}" type="datetimeFigureOut">
              <a:rPr lang="en-US" smtClean="0"/>
              <a:pPr/>
              <a:t>6/13/2018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3180D2-C0D5-4932-8870-6B63D4BF9B54}" type="slidenum">
              <a:rPr lang="en-US" smtClean="0"/>
              <a:pPr/>
              <a:t>‹#›</a:t>
            </a:fld>
            <a:endParaRPr lang="en-US"/>
          </a:p>
        </p:txBody>
      </p:sp>
    </p:spTree>
  </p:cSld>
  <p:clrMapOvr>
    <a:masterClrMapping/>
  </p:clrMapOvr>
  <p:transition spd="med" advTm="7000">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4FF1A8-4343-494C-BD0A-8016D377D064}" type="datetimeFigureOut">
              <a:rPr lang="en-US" smtClean="0"/>
              <a:pPr/>
              <a:t>6/13/2018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3180D2-C0D5-4932-8870-6B63D4BF9B54}" type="slidenum">
              <a:rPr lang="en-US" smtClean="0"/>
              <a:pPr/>
              <a:t>‹#›</a:t>
            </a:fld>
            <a:endParaRPr lang="en-US"/>
          </a:p>
        </p:txBody>
      </p:sp>
    </p:spTree>
  </p:cSld>
  <p:clrMapOvr>
    <a:masterClrMapping/>
  </p:clrMapOvr>
  <p:transition spd="med" advTm="7000">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4FF1A8-4343-494C-BD0A-8016D377D064}" type="datetimeFigureOut">
              <a:rPr lang="en-US" smtClean="0"/>
              <a:pPr/>
              <a:t>6/13/2018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3180D2-C0D5-4932-8870-6B63D4BF9B54}" type="slidenum">
              <a:rPr lang="en-US" smtClean="0"/>
              <a:pPr/>
              <a:t>‹#›</a:t>
            </a:fld>
            <a:endParaRPr lang="en-US"/>
          </a:p>
        </p:txBody>
      </p:sp>
    </p:spTree>
  </p:cSld>
  <p:clrMapOvr>
    <a:masterClrMapping/>
  </p:clrMapOvr>
  <p:transition spd="med" advTm="7000">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4FF1A8-4343-494C-BD0A-8016D377D064}" type="datetimeFigureOut">
              <a:rPr lang="en-US" smtClean="0"/>
              <a:pPr/>
              <a:t>6/13/2018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3180D2-C0D5-4932-8870-6B63D4BF9B54}" type="slidenum">
              <a:rPr lang="en-US" smtClean="0"/>
              <a:pPr/>
              <a:t>‹#›</a:t>
            </a:fld>
            <a:endParaRPr lang="en-US"/>
          </a:p>
        </p:txBody>
      </p:sp>
    </p:spTree>
  </p:cSld>
  <p:clrMapOvr>
    <a:masterClrMapping/>
  </p:clrMapOvr>
  <p:transition spd="med" advTm="7000">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4FF1A8-4343-494C-BD0A-8016D377D064}" type="datetimeFigureOut">
              <a:rPr lang="en-US" smtClean="0"/>
              <a:pPr/>
              <a:t>6/13/2018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3180D2-C0D5-4932-8870-6B63D4BF9B54}" type="slidenum">
              <a:rPr lang="en-US" smtClean="0"/>
              <a:pPr/>
              <a:t>‹#›</a:t>
            </a:fld>
            <a:endParaRPr lang="en-US"/>
          </a:p>
        </p:txBody>
      </p:sp>
    </p:spTree>
  </p:cSld>
  <p:clrMapOvr>
    <a:masterClrMapping/>
  </p:clrMapOvr>
  <p:transition spd="med" advTm="7000">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4FF1A8-4343-494C-BD0A-8016D377D064}" type="datetimeFigureOut">
              <a:rPr lang="en-US" smtClean="0"/>
              <a:pPr/>
              <a:t>6/13/2018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3180D2-C0D5-4932-8870-6B63D4BF9B54}" type="slidenum">
              <a:rPr lang="en-US" smtClean="0"/>
              <a:pPr/>
              <a:t>‹#›</a:t>
            </a:fld>
            <a:endParaRPr lang="en-US"/>
          </a:p>
        </p:txBody>
      </p:sp>
    </p:spTree>
  </p:cSld>
  <p:clrMapOvr>
    <a:masterClrMapping/>
  </p:clrMapOvr>
  <p:transition spd="med" advTm="7000">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4FF1A8-4343-494C-BD0A-8016D377D064}" type="datetimeFigureOut">
              <a:rPr lang="en-US" smtClean="0"/>
              <a:pPr/>
              <a:t>6/13/2018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3180D2-C0D5-4932-8870-6B63D4BF9B54}" type="slidenum">
              <a:rPr lang="en-US" smtClean="0"/>
              <a:pPr/>
              <a:t>‹#›</a:t>
            </a:fld>
            <a:endParaRPr lang="en-US"/>
          </a:p>
        </p:txBody>
      </p:sp>
    </p:spTree>
  </p:cSld>
  <p:clrMapOvr>
    <a:masterClrMapping/>
  </p:clrMapOvr>
  <p:transition spd="med" advTm="7000">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4FF1A8-4343-494C-BD0A-8016D377D064}" type="datetimeFigureOut">
              <a:rPr lang="en-US" smtClean="0"/>
              <a:pPr/>
              <a:t>6/13/2018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3180D2-C0D5-4932-8870-6B63D4BF9B54}" type="slidenum">
              <a:rPr lang="en-US" smtClean="0"/>
              <a:pPr/>
              <a:t>‹#›</a:t>
            </a:fld>
            <a:endParaRPr lang="en-US"/>
          </a:p>
        </p:txBody>
      </p:sp>
    </p:spTree>
  </p:cSld>
  <p:clrMapOvr>
    <a:masterClrMapping/>
  </p:clrMapOvr>
  <p:transition spd="med" advTm="7000">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4FF1A8-4343-494C-BD0A-8016D377D064}" type="datetimeFigureOut">
              <a:rPr lang="en-US" smtClean="0"/>
              <a:pPr/>
              <a:t>6/13/2018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3180D2-C0D5-4932-8870-6B63D4BF9B54}" type="slidenum">
              <a:rPr lang="en-US" smtClean="0"/>
              <a:pPr/>
              <a:t>‹#›</a:t>
            </a:fld>
            <a:endParaRPr lang="en-US"/>
          </a:p>
        </p:txBody>
      </p:sp>
    </p:spTree>
  </p:cSld>
  <p:clrMapOvr>
    <a:masterClrMapping/>
  </p:clrMapOvr>
  <p:transition spd="med" advTm="7000">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4FF1A8-4343-494C-BD0A-8016D377D064}" type="datetimeFigureOut">
              <a:rPr lang="en-US" smtClean="0"/>
              <a:pPr/>
              <a:t>6/13/2018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3180D2-C0D5-4932-8870-6B63D4BF9B54}" type="slidenum">
              <a:rPr lang="en-US" smtClean="0"/>
              <a:pPr/>
              <a:t>‹#›</a:t>
            </a:fld>
            <a:endParaRPr lang="en-US"/>
          </a:p>
        </p:txBody>
      </p:sp>
    </p:spTree>
  </p:cSld>
  <p:clrMapOvr>
    <a:masterClrMapping/>
  </p:clrMapOvr>
  <p:transition spd="med" advTm="7000">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4FF1A8-4343-494C-BD0A-8016D377D064}" type="datetimeFigureOut">
              <a:rPr lang="en-US" smtClean="0"/>
              <a:pPr/>
              <a:t>6/13/2018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3180D2-C0D5-4932-8870-6B63D4BF9B5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advTm="7000">
    <p:fade thruBlk="1"/>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earthboundlight.com/phototips/unsharp-mask.html"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jpeg"/><Relationship Id="rId7"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1143000"/>
          </a:xfrm>
        </p:spPr>
        <p:txBody>
          <a:bodyPr/>
          <a:lstStyle/>
          <a:p>
            <a:pPr algn="l"/>
            <a:r>
              <a:rPr lang="en-US" dirty="0" smtClean="0">
                <a:latin typeface="Times New Roman" pitchFamily="18" charset="0"/>
                <a:cs typeface="Times New Roman" pitchFamily="18" charset="0"/>
              </a:rPr>
              <a:t>Chapter 5</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914400" y="1600201"/>
            <a:ext cx="7772400" cy="762000"/>
          </a:xfrm>
        </p:spPr>
        <p:txBody>
          <a:bodyPr>
            <a:normAutofit/>
          </a:bodyPr>
          <a:lstStyle/>
          <a:p>
            <a:pPr algn="ctr">
              <a:buNone/>
            </a:pPr>
            <a:r>
              <a:rPr lang="en-US" sz="2800" dirty="0" smtClean="0">
                <a:latin typeface="Times New Roman" pitchFamily="18" charset="0"/>
                <a:cs typeface="Times New Roman" pitchFamily="18" charset="0"/>
              </a:rPr>
              <a:t>Neighborhood Processing</a:t>
            </a:r>
          </a:p>
        </p:txBody>
      </p:sp>
      <p:pic>
        <p:nvPicPr>
          <p:cNvPr id="4" name="Picture 3"/>
          <p:cNvPicPr>
            <a:picLocks noChangeAspect="1"/>
          </p:cNvPicPr>
          <p:nvPr/>
        </p:nvPicPr>
        <p:blipFill>
          <a:blip r:embed="rId3"/>
          <a:stretch>
            <a:fillRect/>
          </a:stretch>
        </p:blipFill>
        <p:spPr>
          <a:xfrm>
            <a:off x="3197632" y="2352675"/>
            <a:ext cx="2748737" cy="3971925"/>
          </a:xfrm>
          <a:prstGeom prst="rect">
            <a:avLst/>
          </a:prstGeom>
        </p:spPr>
      </p:pic>
    </p:spTree>
  </p:cSld>
  <p:clrMapOvr>
    <a:masterClrMapping/>
  </p:clrMapOvr>
  <p:transition spd="med" advTm="7000">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Linear Filtering Example</a:t>
            </a:r>
            <a:endParaRPr lang="en-US" sz="3200" dirty="0">
              <a:solidFill>
                <a:schemeClr val="bg1"/>
              </a:solidFill>
              <a:latin typeface="Times New Roman" pitchFamily="18" charset="0"/>
              <a:cs typeface="Times New Roman" pitchFamily="18" charset="0"/>
            </a:endParaRPr>
          </a:p>
        </p:txBody>
      </p:sp>
      <p:sp>
        <p:nvSpPr>
          <p:cNvPr id="7" name="TextBox 6"/>
          <p:cNvSpPr txBox="1"/>
          <p:nvPr/>
        </p:nvSpPr>
        <p:spPr>
          <a:xfrm>
            <a:off x="228600" y="1447800"/>
            <a:ext cx="8458199" cy="1600200"/>
          </a:xfrm>
          <a:prstGeom prst="rect">
            <a:avLst/>
          </a:prstGeom>
          <a:noFill/>
        </p:spPr>
        <p:txBody>
          <a:bodyPr wrap="square" rtlCol="0">
            <a:spAutoFit/>
          </a:bodyPr>
          <a:lstStyle/>
          <a:p>
            <a:r>
              <a:rPr lang="en-US" sz="2400" dirty="0"/>
              <a:t>One important linear filter is to use a 3 × 3 mask and take the average of all nine values within the mask. This value becomes the gray value of the corresponding pixel in the new image. This operation may be described as follows:</a:t>
            </a:r>
          </a:p>
        </p:txBody>
      </p:sp>
      <p:pic>
        <p:nvPicPr>
          <p:cNvPr id="5" name="Picture 4"/>
          <p:cNvPicPr>
            <a:picLocks noChangeAspect="1"/>
          </p:cNvPicPr>
          <p:nvPr/>
        </p:nvPicPr>
        <p:blipFill>
          <a:blip r:embed="rId3"/>
          <a:stretch>
            <a:fillRect/>
          </a:stretch>
        </p:blipFill>
        <p:spPr>
          <a:xfrm>
            <a:off x="919161" y="3352800"/>
            <a:ext cx="7077075" cy="2400300"/>
          </a:xfrm>
          <a:prstGeom prst="rect">
            <a:avLst/>
          </a:prstGeom>
        </p:spPr>
      </p:pic>
      <p:sp>
        <p:nvSpPr>
          <p:cNvPr id="6" name="Rectangle 5"/>
          <p:cNvSpPr/>
          <p:nvPr/>
        </p:nvSpPr>
        <p:spPr>
          <a:xfrm>
            <a:off x="495298" y="5867400"/>
            <a:ext cx="7924800" cy="646331"/>
          </a:xfrm>
          <a:prstGeom prst="rect">
            <a:avLst/>
          </a:prstGeom>
        </p:spPr>
        <p:txBody>
          <a:bodyPr wrap="square">
            <a:spAutoFit/>
          </a:bodyPr>
          <a:lstStyle/>
          <a:p>
            <a:r>
              <a:rPr lang="en-US" dirty="0" smtClean="0"/>
              <a:t>e </a:t>
            </a:r>
            <a:r>
              <a:rPr lang="en-US" dirty="0"/>
              <a:t>is the gray value of the current pixel in the original image, and the average is the gray value of the corresponding pixel in the new image.</a:t>
            </a:r>
          </a:p>
        </p:txBody>
      </p:sp>
    </p:spTree>
    <p:extLst>
      <p:ext uri="{BB962C8B-B14F-4D97-AF65-F5344CB8AC3E}">
        <p14:creationId xmlns:p14="http://schemas.microsoft.com/office/powerpoint/2010/main" val="3368886237"/>
      </p:ext>
    </p:extLst>
  </p:cSld>
  <p:clrMapOvr>
    <a:masterClrMapping/>
  </p:clrMapOvr>
  <p:transition spd="med" advTm="7000">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Linear Filtering Example</a:t>
            </a:r>
            <a:endParaRPr lang="en-US" sz="3200" dirty="0">
              <a:solidFill>
                <a:schemeClr val="bg1"/>
              </a:solidFill>
              <a:latin typeface="Times New Roman" pitchFamily="18" charset="0"/>
              <a:cs typeface="Times New Roman" pitchFamily="18" charset="0"/>
            </a:endParaRPr>
          </a:p>
        </p:txBody>
      </p:sp>
      <p:sp>
        <p:nvSpPr>
          <p:cNvPr id="7" name="TextBox 6"/>
          <p:cNvSpPr txBox="1"/>
          <p:nvPr/>
        </p:nvSpPr>
        <p:spPr>
          <a:xfrm>
            <a:off x="228600" y="1447800"/>
            <a:ext cx="8458199" cy="1200329"/>
          </a:xfrm>
          <a:prstGeom prst="rect">
            <a:avLst/>
          </a:prstGeom>
          <a:noFill/>
        </p:spPr>
        <p:txBody>
          <a:bodyPr wrap="square" rtlCol="0">
            <a:spAutoFit/>
          </a:bodyPr>
          <a:lstStyle/>
          <a:p>
            <a:r>
              <a:rPr lang="en-US" sz="2400" dirty="0"/>
              <a:t>It is convenient to describe a linear filter simply in terms of the coefficients of all the gray values of pixels within the mask. This can be written as a matrix.</a:t>
            </a:r>
          </a:p>
        </p:txBody>
      </p:sp>
      <p:pic>
        <p:nvPicPr>
          <p:cNvPr id="3" name="Picture 2"/>
          <p:cNvPicPr>
            <a:picLocks noChangeAspect="1"/>
          </p:cNvPicPr>
          <p:nvPr/>
        </p:nvPicPr>
        <p:blipFill>
          <a:blip r:embed="rId3"/>
          <a:stretch>
            <a:fillRect/>
          </a:stretch>
        </p:blipFill>
        <p:spPr>
          <a:xfrm>
            <a:off x="1543050" y="3255132"/>
            <a:ext cx="5448300" cy="533400"/>
          </a:xfrm>
          <a:prstGeom prst="rect">
            <a:avLst/>
          </a:prstGeom>
        </p:spPr>
      </p:pic>
      <p:pic>
        <p:nvPicPr>
          <p:cNvPr id="4" name="Picture 3"/>
          <p:cNvPicPr>
            <a:picLocks noChangeAspect="1"/>
          </p:cNvPicPr>
          <p:nvPr/>
        </p:nvPicPr>
        <p:blipFill>
          <a:blip r:embed="rId4"/>
          <a:stretch>
            <a:fillRect/>
          </a:stretch>
        </p:blipFill>
        <p:spPr>
          <a:xfrm>
            <a:off x="1447800" y="4267200"/>
            <a:ext cx="5638800" cy="1745759"/>
          </a:xfrm>
          <a:prstGeom prst="rect">
            <a:avLst/>
          </a:prstGeom>
        </p:spPr>
      </p:pic>
      <p:sp>
        <p:nvSpPr>
          <p:cNvPr id="8" name="Rectangle 7"/>
          <p:cNvSpPr/>
          <p:nvPr/>
        </p:nvSpPr>
        <p:spPr>
          <a:xfrm>
            <a:off x="228600" y="2637090"/>
            <a:ext cx="3124200" cy="461665"/>
          </a:xfrm>
          <a:prstGeom prst="rect">
            <a:avLst/>
          </a:prstGeom>
        </p:spPr>
        <p:txBody>
          <a:bodyPr wrap="square">
            <a:spAutoFit/>
          </a:bodyPr>
          <a:lstStyle/>
          <a:p>
            <a:r>
              <a:rPr lang="en-US" sz="2400" dirty="0" smtClean="0"/>
              <a:t>Averaging filter: </a:t>
            </a:r>
            <a:endParaRPr lang="en-US" sz="2400" dirty="0"/>
          </a:p>
        </p:txBody>
      </p:sp>
    </p:spTree>
    <p:extLst>
      <p:ext uri="{BB962C8B-B14F-4D97-AF65-F5344CB8AC3E}">
        <p14:creationId xmlns:p14="http://schemas.microsoft.com/office/powerpoint/2010/main" val="4095754523"/>
      </p:ext>
    </p:extLst>
  </p:cSld>
  <p:clrMapOvr>
    <a:masterClrMapping/>
  </p:clrMapOvr>
  <p:transition spd="med" advTm="7000">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Linear Filtering Example 2</a:t>
            </a:r>
            <a:endParaRPr lang="en-US" sz="3200" dirty="0">
              <a:solidFill>
                <a:schemeClr val="bg1"/>
              </a:solidFill>
              <a:latin typeface="Times New Roman" pitchFamily="18" charset="0"/>
              <a:cs typeface="Times New Roman" pitchFamily="18" charset="0"/>
            </a:endParaRPr>
          </a:p>
        </p:txBody>
      </p:sp>
      <p:pic>
        <p:nvPicPr>
          <p:cNvPr id="5" name="Picture 4"/>
          <p:cNvPicPr>
            <a:picLocks noChangeAspect="1"/>
          </p:cNvPicPr>
          <p:nvPr/>
        </p:nvPicPr>
        <p:blipFill>
          <a:blip r:embed="rId3"/>
          <a:stretch>
            <a:fillRect/>
          </a:stretch>
        </p:blipFill>
        <p:spPr>
          <a:xfrm>
            <a:off x="3276600" y="1752600"/>
            <a:ext cx="1714500" cy="942975"/>
          </a:xfrm>
          <a:prstGeom prst="rect">
            <a:avLst/>
          </a:prstGeom>
        </p:spPr>
      </p:pic>
      <p:pic>
        <p:nvPicPr>
          <p:cNvPr id="6" name="Picture 5"/>
          <p:cNvPicPr>
            <a:picLocks noChangeAspect="1"/>
          </p:cNvPicPr>
          <p:nvPr/>
        </p:nvPicPr>
        <p:blipFill>
          <a:blip r:embed="rId4"/>
          <a:stretch>
            <a:fillRect/>
          </a:stretch>
        </p:blipFill>
        <p:spPr>
          <a:xfrm>
            <a:off x="914400" y="3478430"/>
            <a:ext cx="7239000" cy="2352675"/>
          </a:xfrm>
          <a:prstGeom prst="rect">
            <a:avLst/>
          </a:prstGeom>
        </p:spPr>
      </p:pic>
    </p:spTree>
    <p:extLst>
      <p:ext uri="{BB962C8B-B14F-4D97-AF65-F5344CB8AC3E}">
        <p14:creationId xmlns:p14="http://schemas.microsoft.com/office/powerpoint/2010/main" val="206022349"/>
      </p:ext>
    </p:extLst>
  </p:cSld>
  <p:clrMapOvr>
    <a:masterClrMapping/>
  </p:clrMapOvr>
  <p:transition spd="med" advTm="7000">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What about borders?</a:t>
            </a:r>
            <a:endParaRPr lang="en-US" sz="3200" dirty="0">
              <a:solidFill>
                <a:schemeClr val="bg1"/>
              </a:solidFill>
              <a:latin typeface="Times New Roman" pitchFamily="18" charset="0"/>
              <a:cs typeface="Times New Roman" pitchFamily="18" charset="0"/>
            </a:endParaRPr>
          </a:p>
        </p:txBody>
      </p:sp>
      <p:pic>
        <p:nvPicPr>
          <p:cNvPr id="4" name="Picture 3"/>
          <p:cNvPicPr>
            <a:picLocks noChangeAspect="1"/>
          </p:cNvPicPr>
          <p:nvPr/>
        </p:nvPicPr>
        <p:blipFill>
          <a:blip r:embed="rId3"/>
          <a:stretch>
            <a:fillRect/>
          </a:stretch>
        </p:blipFill>
        <p:spPr>
          <a:xfrm>
            <a:off x="2133600" y="2133600"/>
            <a:ext cx="3981450" cy="3418854"/>
          </a:xfrm>
          <a:prstGeom prst="rect">
            <a:avLst/>
          </a:prstGeom>
        </p:spPr>
      </p:pic>
    </p:spTree>
    <p:extLst>
      <p:ext uri="{BB962C8B-B14F-4D97-AF65-F5344CB8AC3E}">
        <p14:creationId xmlns:p14="http://schemas.microsoft.com/office/powerpoint/2010/main" val="2461294255"/>
      </p:ext>
    </p:extLst>
  </p:cSld>
  <p:clrMapOvr>
    <a:masterClrMapping/>
  </p:clrMapOvr>
  <p:transition spd="med" advTm="7000">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What about borders?</a:t>
            </a:r>
            <a:endParaRPr lang="en-US" sz="3200" dirty="0">
              <a:solidFill>
                <a:schemeClr val="bg1"/>
              </a:solidFill>
              <a:latin typeface="Times New Roman" pitchFamily="18" charset="0"/>
              <a:cs typeface="Times New Roman" pitchFamily="18" charset="0"/>
            </a:endParaRPr>
          </a:p>
        </p:txBody>
      </p:sp>
      <p:sp>
        <p:nvSpPr>
          <p:cNvPr id="3" name="Rectangle 2"/>
          <p:cNvSpPr/>
          <p:nvPr/>
        </p:nvSpPr>
        <p:spPr>
          <a:xfrm>
            <a:off x="191702" y="1371600"/>
            <a:ext cx="8876097" cy="4585871"/>
          </a:xfrm>
          <a:prstGeom prst="rect">
            <a:avLst/>
          </a:prstGeom>
        </p:spPr>
        <p:txBody>
          <a:bodyPr wrap="square">
            <a:spAutoFit/>
          </a:bodyPr>
          <a:lstStyle/>
          <a:p>
            <a:r>
              <a:rPr lang="en-US" sz="2400" b="1" dirty="0"/>
              <a:t>Ignore the </a:t>
            </a:r>
            <a:r>
              <a:rPr lang="en-US" sz="2400" b="1" dirty="0" smtClean="0"/>
              <a:t>edges</a:t>
            </a:r>
            <a:endParaRPr lang="en-US" sz="2400" dirty="0" smtClean="0"/>
          </a:p>
          <a:p>
            <a:pPr marL="742950" lvl="1" indent="-285750">
              <a:buFont typeface="Arial" panose="020B0604020202020204" pitchFamily="34" charset="0"/>
              <a:buChar char="•"/>
            </a:pPr>
            <a:r>
              <a:rPr lang="en-US" sz="2400" dirty="0" smtClean="0"/>
              <a:t>Mask </a:t>
            </a:r>
            <a:r>
              <a:rPr lang="en-US" sz="2400" dirty="0"/>
              <a:t>is only applied to </a:t>
            </a:r>
            <a:r>
              <a:rPr lang="en-US" sz="2400" dirty="0" smtClean="0"/>
              <a:t>pixels for </a:t>
            </a:r>
            <a:r>
              <a:rPr lang="en-US" sz="2400" dirty="0"/>
              <a:t>which the mask will lie fully within the image. </a:t>
            </a:r>
            <a:endParaRPr lang="en-US" sz="2400" dirty="0" smtClean="0"/>
          </a:p>
          <a:p>
            <a:pPr marL="742950" lvl="1" indent="-285750">
              <a:buFont typeface="Arial" panose="020B0604020202020204" pitchFamily="34" charset="0"/>
              <a:buChar char="•"/>
            </a:pPr>
            <a:r>
              <a:rPr lang="en-US" sz="2400" dirty="0" smtClean="0"/>
              <a:t>Output </a:t>
            </a:r>
            <a:r>
              <a:rPr lang="en-US" sz="2400" dirty="0"/>
              <a:t>image that is smaller than the original. </a:t>
            </a:r>
            <a:endParaRPr lang="en-US" sz="2400" dirty="0" smtClean="0"/>
          </a:p>
          <a:p>
            <a:pPr marL="742950" lvl="1" indent="-285750">
              <a:buFont typeface="Arial" panose="020B0604020202020204" pitchFamily="34" charset="0"/>
              <a:buChar char="•"/>
            </a:pPr>
            <a:r>
              <a:rPr lang="en-US" sz="2400" dirty="0" smtClean="0"/>
              <a:t>May lose a significant </a:t>
            </a:r>
            <a:r>
              <a:rPr lang="en-US" sz="2400" dirty="0"/>
              <a:t>amount of </a:t>
            </a:r>
            <a:r>
              <a:rPr lang="en-US" sz="2400" dirty="0" smtClean="0"/>
              <a:t>information.</a:t>
            </a:r>
          </a:p>
          <a:p>
            <a:endParaRPr lang="en-US" sz="2400" dirty="0"/>
          </a:p>
          <a:p>
            <a:r>
              <a:rPr lang="en-US" sz="2400" b="1" dirty="0"/>
              <a:t>“Pad” with </a:t>
            </a:r>
            <a:r>
              <a:rPr lang="en-US" sz="2400" b="1" dirty="0" smtClean="0"/>
              <a:t>zeros</a:t>
            </a:r>
            <a:endParaRPr lang="en-US" sz="2400" dirty="0" smtClean="0"/>
          </a:p>
          <a:p>
            <a:pPr marL="742950" lvl="1" indent="-285750">
              <a:buFont typeface="Arial" panose="020B0604020202020204" pitchFamily="34" charset="0"/>
              <a:buChar char="•"/>
            </a:pPr>
            <a:r>
              <a:rPr lang="en-US" sz="2400" dirty="0" smtClean="0"/>
              <a:t>Assume </a:t>
            </a:r>
            <a:r>
              <a:rPr lang="en-US" sz="2400" dirty="0"/>
              <a:t>that all necessary values outside the image are zero. </a:t>
            </a:r>
            <a:endParaRPr lang="en-US" sz="2400" dirty="0" smtClean="0"/>
          </a:p>
          <a:p>
            <a:pPr marL="742950" lvl="1" indent="-285750">
              <a:buFont typeface="Arial" panose="020B0604020202020204" pitchFamily="34" charset="0"/>
              <a:buChar char="•"/>
            </a:pPr>
            <a:r>
              <a:rPr lang="en-US" sz="2400" dirty="0" smtClean="0"/>
              <a:t>Returns </a:t>
            </a:r>
            <a:r>
              <a:rPr lang="en-US" sz="2400" dirty="0"/>
              <a:t>an output image of the same size as the </a:t>
            </a:r>
            <a:r>
              <a:rPr lang="en-US" sz="2400" dirty="0" smtClean="0"/>
              <a:t>original.</a:t>
            </a:r>
          </a:p>
          <a:p>
            <a:pPr marL="742950" lvl="1" indent="-285750">
              <a:buFont typeface="Arial" panose="020B0604020202020204" pitchFamily="34" charset="0"/>
              <a:buChar char="•"/>
            </a:pPr>
            <a:r>
              <a:rPr lang="en-US" sz="2400" dirty="0" smtClean="0"/>
              <a:t>May </a:t>
            </a:r>
            <a:r>
              <a:rPr lang="en-US" sz="2400" dirty="0"/>
              <a:t>have the effect of introducing unwanted artifacts (for example, dark borders) around the image.</a:t>
            </a:r>
          </a:p>
          <a:p>
            <a:endParaRPr lang="en-US" sz="2800" dirty="0"/>
          </a:p>
        </p:txBody>
      </p:sp>
    </p:spTree>
    <p:extLst>
      <p:ext uri="{BB962C8B-B14F-4D97-AF65-F5344CB8AC3E}">
        <p14:creationId xmlns:p14="http://schemas.microsoft.com/office/powerpoint/2010/main" val="2319066652"/>
      </p:ext>
    </p:extLst>
  </p:cSld>
  <p:clrMapOvr>
    <a:masterClrMapping/>
  </p:clrMapOvr>
  <p:transition spd="med" advTm="7000">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What about borders?</a:t>
            </a:r>
            <a:endParaRPr lang="en-US" sz="3200" dirty="0">
              <a:solidFill>
                <a:schemeClr val="bg1"/>
              </a:solidFill>
              <a:latin typeface="Times New Roman" pitchFamily="18" charset="0"/>
              <a:cs typeface="Times New Roman" pitchFamily="18" charset="0"/>
            </a:endParaRPr>
          </a:p>
        </p:txBody>
      </p:sp>
      <p:sp>
        <p:nvSpPr>
          <p:cNvPr id="3" name="Rectangle 2"/>
          <p:cNvSpPr/>
          <p:nvPr/>
        </p:nvSpPr>
        <p:spPr>
          <a:xfrm>
            <a:off x="191703" y="1371600"/>
            <a:ext cx="8799898" cy="2585323"/>
          </a:xfrm>
          <a:prstGeom prst="rect">
            <a:avLst/>
          </a:prstGeom>
        </p:spPr>
        <p:txBody>
          <a:bodyPr wrap="square">
            <a:spAutoFit/>
          </a:bodyPr>
          <a:lstStyle/>
          <a:p>
            <a:r>
              <a:rPr lang="en-US" b="1" dirty="0" smtClean="0"/>
              <a:t>Repeat </a:t>
            </a:r>
            <a:r>
              <a:rPr lang="en-US" b="1" dirty="0"/>
              <a:t>the </a:t>
            </a:r>
            <a:r>
              <a:rPr lang="en-US" b="1" dirty="0" smtClean="0"/>
              <a:t>image </a:t>
            </a:r>
          </a:p>
          <a:p>
            <a:pPr marL="742950" lvl="1" indent="-285750">
              <a:buFont typeface="Arial" panose="020B0604020202020204" pitchFamily="34" charset="0"/>
              <a:buChar char="•"/>
            </a:pPr>
            <a:r>
              <a:rPr lang="en-US" dirty="0" smtClean="0"/>
              <a:t>Tile </a:t>
            </a:r>
            <a:r>
              <a:rPr lang="en-US" dirty="0"/>
              <a:t>the image in all directions, so that the mask always lies over image </a:t>
            </a:r>
            <a:r>
              <a:rPr lang="en-US" dirty="0" smtClean="0"/>
              <a:t>values.</a:t>
            </a:r>
          </a:p>
          <a:p>
            <a:pPr marL="742950" lvl="1" indent="-285750">
              <a:buFont typeface="Arial" panose="020B0604020202020204" pitchFamily="34" charset="0"/>
              <a:buChar char="•"/>
            </a:pPr>
            <a:r>
              <a:rPr lang="en-US" dirty="0"/>
              <a:t>M</a:t>
            </a:r>
            <a:r>
              <a:rPr lang="en-US" dirty="0" smtClean="0"/>
              <a:t>ay </a:t>
            </a:r>
            <a:r>
              <a:rPr lang="en-US" dirty="0"/>
              <a:t>introduce unwanted artifacts in the result</a:t>
            </a:r>
            <a:r>
              <a:rPr lang="en-US" dirty="0" smtClean="0"/>
              <a:t>.</a:t>
            </a:r>
          </a:p>
          <a:p>
            <a:pPr marL="742950" lvl="1" indent="-285750">
              <a:buFont typeface="Arial" panose="020B0604020202020204" pitchFamily="34" charset="0"/>
              <a:buChar char="•"/>
            </a:pPr>
            <a:endParaRPr lang="en-US" dirty="0" smtClean="0"/>
          </a:p>
          <a:p>
            <a:r>
              <a:rPr lang="en-US" b="1" dirty="0"/>
              <a:t>Reflect the image</a:t>
            </a:r>
          </a:p>
          <a:p>
            <a:pPr marL="742950" lvl="1" indent="-285750">
              <a:buFont typeface="Arial" panose="020B0604020202020204" pitchFamily="34" charset="0"/>
              <a:buChar char="•"/>
            </a:pPr>
            <a:r>
              <a:rPr lang="en-US" dirty="0"/>
              <a:t>Similar to repeating, except that the image is reflected across all of its borders. </a:t>
            </a:r>
          </a:p>
          <a:p>
            <a:pPr marL="742950" lvl="1" indent="-285750">
              <a:buFont typeface="Arial" panose="020B0604020202020204" pitchFamily="34" charset="0"/>
              <a:buChar char="•"/>
            </a:pPr>
            <a:r>
              <a:rPr lang="en-US" dirty="0"/>
              <a:t>Ensures that there are no extra sudden changes are introduced at the borders.</a:t>
            </a:r>
          </a:p>
          <a:p>
            <a:pPr marL="742950" lvl="1" indent="-285750">
              <a:buFont typeface="Arial" panose="020B0604020202020204" pitchFamily="34" charset="0"/>
              <a:buChar char="•"/>
            </a:pPr>
            <a:endParaRPr lang="en-US" dirty="0"/>
          </a:p>
          <a:p>
            <a:endParaRPr lang="en-US" dirty="0"/>
          </a:p>
        </p:txBody>
      </p:sp>
      <p:pic>
        <p:nvPicPr>
          <p:cNvPr id="4" name="Picture 3"/>
          <p:cNvPicPr>
            <a:picLocks noChangeAspect="1"/>
          </p:cNvPicPr>
          <p:nvPr/>
        </p:nvPicPr>
        <p:blipFill>
          <a:blip r:embed="rId3"/>
          <a:stretch>
            <a:fillRect/>
          </a:stretch>
        </p:blipFill>
        <p:spPr>
          <a:xfrm>
            <a:off x="1524000" y="3928047"/>
            <a:ext cx="5848950" cy="2824428"/>
          </a:xfrm>
          <a:prstGeom prst="rect">
            <a:avLst/>
          </a:prstGeom>
        </p:spPr>
      </p:pic>
    </p:spTree>
    <p:extLst>
      <p:ext uri="{BB962C8B-B14F-4D97-AF65-F5344CB8AC3E}">
        <p14:creationId xmlns:p14="http://schemas.microsoft.com/office/powerpoint/2010/main" val="2682043307"/>
      </p:ext>
    </p:extLst>
  </p:cSld>
  <p:clrMapOvr>
    <a:masterClrMapping/>
  </p:clrMapOvr>
  <p:transition spd="med" advTm="7000">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Linear Filtering </a:t>
            </a:r>
            <a:r>
              <a:rPr lang="en-US" sz="3200" dirty="0" err="1" smtClean="0">
                <a:solidFill>
                  <a:schemeClr val="bg1"/>
                </a:solidFill>
                <a:latin typeface="Times New Roman" pitchFamily="18" charset="0"/>
                <a:cs typeface="Times New Roman" pitchFamily="18" charset="0"/>
              </a:rPr>
              <a:t>MatLab</a:t>
            </a:r>
            <a:r>
              <a:rPr lang="en-US" sz="3200" dirty="0" smtClean="0">
                <a:solidFill>
                  <a:schemeClr val="bg1"/>
                </a:solidFill>
                <a:latin typeface="Times New Roman" pitchFamily="18" charset="0"/>
                <a:cs typeface="Times New Roman" pitchFamily="18" charset="0"/>
              </a:rPr>
              <a:t>/Octave</a:t>
            </a:r>
            <a:endParaRPr lang="en-US" sz="3200" dirty="0">
              <a:solidFill>
                <a:schemeClr val="bg1"/>
              </a:solidFill>
              <a:latin typeface="Times New Roman" pitchFamily="18" charset="0"/>
              <a:cs typeface="Times New Roman" pitchFamily="18" charset="0"/>
            </a:endParaRPr>
          </a:p>
        </p:txBody>
      </p:sp>
      <p:pic>
        <p:nvPicPr>
          <p:cNvPr id="3" name="Picture 2"/>
          <p:cNvPicPr>
            <a:picLocks noChangeAspect="1"/>
          </p:cNvPicPr>
          <p:nvPr/>
        </p:nvPicPr>
        <p:blipFill>
          <a:blip r:embed="rId3"/>
          <a:stretch>
            <a:fillRect/>
          </a:stretch>
        </p:blipFill>
        <p:spPr>
          <a:xfrm>
            <a:off x="1066800" y="1828800"/>
            <a:ext cx="3638550" cy="228600"/>
          </a:xfrm>
          <a:prstGeom prst="rect">
            <a:avLst/>
          </a:prstGeom>
        </p:spPr>
      </p:pic>
      <p:pic>
        <p:nvPicPr>
          <p:cNvPr id="6" name="Picture 5"/>
          <p:cNvPicPr>
            <a:picLocks noChangeAspect="1"/>
          </p:cNvPicPr>
          <p:nvPr/>
        </p:nvPicPr>
        <p:blipFill>
          <a:blip r:embed="rId4"/>
          <a:stretch>
            <a:fillRect/>
          </a:stretch>
        </p:blipFill>
        <p:spPr>
          <a:xfrm>
            <a:off x="490537" y="2590800"/>
            <a:ext cx="8429625" cy="3581400"/>
          </a:xfrm>
          <a:prstGeom prst="rect">
            <a:avLst/>
          </a:prstGeom>
        </p:spPr>
      </p:pic>
      <p:sp>
        <p:nvSpPr>
          <p:cNvPr id="5" name="TextBox 4"/>
          <p:cNvSpPr txBox="1"/>
          <p:nvPr/>
        </p:nvSpPr>
        <p:spPr>
          <a:xfrm>
            <a:off x="431382" y="6335466"/>
            <a:ext cx="6527043" cy="369332"/>
          </a:xfrm>
          <a:prstGeom prst="rect">
            <a:avLst/>
          </a:prstGeom>
          <a:noFill/>
        </p:spPr>
        <p:txBody>
          <a:bodyPr wrap="none" rtlCol="0">
            <a:spAutoFit/>
          </a:bodyPr>
          <a:lstStyle/>
          <a:p>
            <a:r>
              <a:rPr lang="en-US" dirty="0" smtClean="0"/>
              <a:t>The last option returns a result that is larger than the original image.</a:t>
            </a:r>
            <a:endParaRPr lang="en-US" dirty="0"/>
          </a:p>
        </p:txBody>
      </p:sp>
    </p:spTree>
    <p:extLst>
      <p:ext uri="{BB962C8B-B14F-4D97-AF65-F5344CB8AC3E}">
        <p14:creationId xmlns:p14="http://schemas.microsoft.com/office/powerpoint/2010/main" val="3459880993"/>
      </p:ext>
    </p:extLst>
  </p:cSld>
  <p:clrMapOvr>
    <a:masterClrMapping/>
  </p:clrMapOvr>
  <p:transition spd="med" advTm="7000">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Average Filter</a:t>
            </a:r>
            <a:endParaRPr lang="en-US" sz="3200" dirty="0">
              <a:solidFill>
                <a:schemeClr val="bg1"/>
              </a:solidFill>
              <a:latin typeface="Times New Roman" pitchFamily="18" charset="0"/>
              <a:cs typeface="Times New Roman" pitchFamily="18" charset="0"/>
            </a:endParaRPr>
          </a:p>
        </p:txBody>
      </p:sp>
      <p:pic>
        <p:nvPicPr>
          <p:cNvPr id="4" name="Picture 3"/>
          <p:cNvPicPr>
            <a:picLocks noChangeAspect="1"/>
          </p:cNvPicPr>
          <p:nvPr/>
        </p:nvPicPr>
        <p:blipFill>
          <a:blip r:embed="rId3"/>
          <a:stretch>
            <a:fillRect/>
          </a:stretch>
        </p:blipFill>
        <p:spPr>
          <a:xfrm>
            <a:off x="1981200" y="1447800"/>
            <a:ext cx="4876800" cy="5306728"/>
          </a:xfrm>
          <a:prstGeom prst="rect">
            <a:avLst/>
          </a:prstGeom>
        </p:spPr>
      </p:pic>
      <p:sp>
        <p:nvSpPr>
          <p:cNvPr id="5" name="TextBox 4"/>
          <p:cNvSpPr txBox="1"/>
          <p:nvPr/>
        </p:nvSpPr>
        <p:spPr>
          <a:xfrm>
            <a:off x="6477000" y="3743425"/>
            <a:ext cx="811376" cy="276999"/>
          </a:xfrm>
          <a:prstGeom prst="rect">
            <a:avLst/>
          </a:prstGeom>
          <a:noFill/>
        </p:spPr>
        <p:txBody>
          <a:bodyPr wrap="none" rtlCol="0">
            <a:spAutoFit/>
          </a:bodyPr>
          <a:lstStyle/>
          <a:p>
            <a:r>
              <a:rPr lang="en-US" sz="1200" dirty="0" smtClean="0"/>
              <a:t>3 x 3 filter</a:t>
            </a:r>
            <a:endParaRPr lang="en-US" sz="1200" dirty="0"/>
          </a:p>
        </p:txBody>
      </p:sp>
    </p:spTree>
    <p:extLst>
      <p:ext uri="{BB962C8B-B14F-4D97-AF65-F5344CB8AC3E}">
        <p14:creationId xmlns:p14="http://schemas.microsoft.com/office/powerpoint/2010/main" val="2789578188"/>
      </p:ext>
    </p:extLst>
  </p:cSld>
  <p:clrMapOvr>
    <a:masterClrMapping/>
  </p:clrMapOvr>
  <p:transition spd="med" advTm="7000">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Octave Example</a:t>
            </a:r>
            <a:endParaRPr lang="en-US" sz="3200" dirty="0">
              <a:solidFill>
                <a:schemeClr val="bg1"/>
              </a:solidFill>
              <a:latin typeface="Times New Roman" pitchFamily="18" charset="0"/>
              <a:cs typeface="Times New Roman" pitchFamily="18" charset="0"/>
            </a:endParaRPr>
          </a:p>
        </p:txBody>
      </p:sp>
      <p:sp>
        <p:nvSpPr>
          <p:cNvPr id="7" name="TextBox 6"/>
          <p:cNvSpPr txBox="1"/>
          <p:nvPr/>
        </p:nvSpPr>
        <p:spPr>
          <a:xfrm>
            <a:off x="313803" y="1295400"/>
            <a:ext cx="2720488" cy="1200329"/>
          </a:xfrm>
          <a:prstGeom prst="rect">
            <a:avLst/>
          </a:prstGeom>
          <a:noFill/>
        </p:spPr>
        <p:txBody>
          <a:bodyPr wrap="none" rtlCol="0">
            <a:spAutoFit/>
          </a:bodyPr>
          <a:lstStyle/>
          <a:p>
            <a:r>
              <a:rPr lang="en-US" dirty="0" smtClean="0"/>
              <a:t>pic = </a:t>
            </a:r>
            <a:r>
              <a:rPr lang="en-US" dirty="0" err="1" smtClean="0"/>
              <a:t>imread</a:t>
            </a:r>
            <a:r>
              <a:rPr lang="en-US" dirty="0" smtClean="0"/>
              <a:t>('buffalo.png');</a:t>
            </a:r>
          </a:p>
          <a:p>
            <a:r>
              <a:rPr lang="en-US" dirty="0" smtClean="0"/>
              <a:t>f1 = </a:t>
            </a:r>
            <a:r>
              <a:rPr lang="en-US" dirty="0" err="1" smtClean="0"/>
              <a:t>fspecial</a:t>
            </a:r>
            <a:r>
              <a:rPr lang="en-US" dirty="0" smtClean="0"/>
              <a:t>('average', 25);</a:t>
            </a:r>
          </a:p>
          <a:p>
            <a:r>
              <a:rPr lang="en-US" dirty="0" err="1"/>
              <a:t>newpic</a:t>
            </a:r>
            <a:r>
              <a:rPr lang="en-US" dirty="0"/>
              <a:t> = </a:t>
            </a:r>
            <a:r>
              <a:rPr lang="en-US" dirty="0" err="1"/>
              <a:t>imfilter</a:t>
            </a:r>
            <a:r>
              <a:rPr lang="en-US" dirty="0"/>
              <a:t>(pic, </a:t>
            </a:r>
            <a:r>
              <a:rPr lang="en-US" dirty="0" smtClean="0"/>
              <a:t>f1);</a:t>
            </a:r>
          </a:p>
          <a:p>
            <a:r>
              <a:rPr lang="en-US" dirty="0" err="1"/>
              <a:t>imshow</a:t>
            </a:r>
            <a:r>
              <a:rPr lang="en-US" dirty="0"/>
              <a:t>(</a:t>
            </a:r>
            <a:r>
              <a:rPr lang="en-US" dirty="0" err="1"/>
              <a:t>newpic</a:t>
            </a:r>
            <a:r>
              <a:rPr lang="en-US" dirty="0" smtClean="0"/>
              <a:t>)</a:t>
            </a:r>
          </a:p>
        </p:txBody>
      </p:sp>
      <p:pic>
        <p:nvPicPr>
          <p:cNvPr id="8" name="Picture 7"/>
          <p:cNvPicPr>
            <a:picLocks noChangeAspect="1"/>
          </p:cNvPicPr>
          <p:nvPr/>
        </p:nvPicPr>
        <p:blipFill>
          <a:blip r:embed="rId3"/>
          <a:stretch>
            <a:fillRect/>
          </a:stretch>
        </p:blipFill>
        <p:spPr>
          <a:xfrm>
            <a:off x="457200" y="2895600"/>
            <a:ext cx="3343275" cy="3333750"/>
          </a:xfrm>
          <a:prstGeom prst="rect">
            <a:avLst/>
          </a:prstGeom>
        </p:spPr>
      </p:pic>
      <p:sp>
        <p:nvSpPr>
          <p:cNvPr id="9" name="Rectangle 8"/>
          <p:cNvSpPr/>
          <p:nvPr/>
        </p:nvSpPr>
        <p:spPr>
          <a:xfrm>
            <a:off x="5029200" y="6265445"/>
            <a:ext cx="858377" cy="369332"/>
          </a:xfrm>
          <a:prstGeom prst="rect">
            <a:avLst/>
          </a:prstGeom>
        </p:spPr>
        <p:txBody>
          <a:bodyPr wrap="none">
            <a:spAutoFit/>
          </a:bodyPr>
          <a:lstStyle/>
          <a:p>
            <a:r>
              <a:rPr lang="en-US" dirty="0" err="1" smtClean="0"/>
              <a:t>newpic</a:t>
            </a:r>
            <a:endParaRPr lang="en-US" dirty="0"/>
          </a:p>
        </p:txBody>
      </p:sp>
      <p:sp>
        <p:nvSpPr>
          <p:cNvPr id="10" name="Rectangle 9"/>
          <p:cNvSpPr/>
          <p:nvPr/>
        </p:nvSpPr>
        <p:spPr>
          <a:xfrm>
            <a:off x="533400" y="6314756"/>
            <a:ext cx="457176" cy="369332"/>
          </a:xfrm>
          <a:prstGeom prst="rect">
            <a:avLst/>
          </a:prstGeom>
        </p:spPr>
        <p:txBody>
          <a:bodyPr wrap="none">
            <a:spAutoFit/>
          </a:bodyPr>
          <a:lstStyle/>
          <a:p>
            <a:r>
              <a:rPr lang="en-US" dirty="0" smtClean="0"/>
              <a:t>pic</a:t>
            </a:r>
            <a:endParaRPr lang="en-US" dirty="0"/>
          </a:p>
        </p:txBody>
      </p:sp>
      <p:pic>
        <p:nvPicPr>
          <p:cNvPr id="11" name="Picture 10"/>
          <p:cNvPicPr>
            <a:picLocks noChangeAspect="1"/>
          </p:cNvPicPr>
          <p:nvPr/>
        </p:nvPicPr>
        <p:blipFill>
          <a:blip r:embed="rId4"/>
          <a:stretch>
            <a:fillRect/>
          </a:stretch>
        </p:blipFill>
        <p:spPr>
          <a:xfrm>
            <a:off x="4724400" y="2847975"/>
            <a:ext cx="3371850" cy="3381375"/>
          </a:xfrm>
          <a:prstGeom prst="rect">
            <a:avLst/>
          </a:prstGeom>
        </p:spPr>
      </p:pic>
      <p:sp>
        <p:nvSpPr>
          <p:cNvPr id="12" name="Rectangle 11"/>
          <p:cNvSpPr/>
          <p:nvPr/>
        </p:nvSpPr>
        <p:spPr>
          <a:xfrm>
            <a:off x="4495800" y="2128652"/>
            <a:ext cx="4572000" cy="646331"/>
          </a:xfrm>
          <a:prstGeom prst="rect">
            <a:avLst/>
          </a:prstGeom>
        </p:spPr>
        <p:txBody>
          <a:bodyPr>
            <a:spAutoFit/>
          </a:bodyPr>
          <a:lstStyle/>
          <a:p>
            <a:r>
              <a:rPr lang="en-US" dirty="0"/>
              <a:t>Pixels at the boundary of the image </a:t>
            </a:r>
            <a:r>
              <a:rPr lang="en-US" dirty="0" smtClean="0"/>
              <a:t>padded </a:t>
            </a:r>
            <a:r>
              <a:rPr lang="en-US" dirty="0"/>
              <a:t>with </a:t>
            </a:r>
            <a:r>
              <a:rPr lang="en-US" dirty="0" smtClean="0"/>
              <a:t>zeros by default </a:t>
            </a:r>
            <a:endParaRPr lang="en-US" dirty="0"/>
          </a:p>
        </p:txBody>
      </p:sp>
    </p:spTree>
    <p:extLst>
      <p:ext uri="{BB962C8B-B14F-4D97-AF65-F5344CB8AC3E}">
        <p14:creationId xmlns:p14="http://schemas.microsoft.com/office/powerpoint/2010/main" val="1068406188"/>
      </p:ext>
    </p:extLst>
  </p:cSld>
  <p:clrMapOvr>
    <a:masterClrMapping/>
  </p:clrMapOvr>
  <p:transition spd="med" advTm="7000">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Octave Example</a:t>
            </a:r>
            <a:endParaRPr lang="en-US" sz="3200" dirty="0">
              <a:solidFill>
                <a:schemeClr val="bg1"/>
              </a:solidFill>
              <a:latin typeface="Times New Roman" pitchFamily="18" charset="0"/>
              <a:cs typeface="Times New Roman" pitchFamily="18" charset="0"/>
            </a:endParaRPr>
          </a:p>
        </p:txBody>
      </p:sp>
      <p:pic>
        <p:nvPicPr>
          <p:cNvPr id="4" name="Picture 3"/>
          <p:cNvPicPr>
            <a:picLocks noChangeAspect="1"/>
          </p:cNvPicPr>
          <p:nvPr/>
        </p:nvPicPr>
        <p:blipFill>
          <a:blip r:embed="rId3"/>
          <a:stretch>
            <a:fillRect/>
          </a:stretch>
        </p:blipFill>
        <p:spPr>
          <a:xfrm>
            <a:off x="4724400" y="2922170"/>
            <a:ext cx="3333750" cy="3343275"/>
          </a:xfrm>
          <a:prstGeom prst="rect">
            <a:avLst/>
          </a:prstGeom>
        </p:spPr>
      </p:pic>
      <p:sp>
        <p:nvSpPr>
          <p:cNvPr id="7" name="TextBox 6"/>
          <p:cNvSpPr txBox="1"/>
          <p:nvPr/>
        </p:nvSpPr>
        <p:spPr>
          <a:xfrm>
            <a:off x="313803" y="1295400"/>
            <a:ext cx="3729739" cy="1477328"/>
          </a:xfrm>
          <a:prstGeom prst="rect">
            <a:avLst/>
          </a:prstGeom>
          <a:noFill/>
        </p:spPr>
        <p:txBody>
          <a:bodyPr wrap="none" rtlCol="0">
            <a:spAutoFit/>
          </a:bodyPr>
          <a:lstStyle/>
          <a:p>
            <a:r>
              <a:rPr lang="en-US" dirty="0" smtClean="0"/>
              <a:t>pic = </a:t>
            </a:r>
            <a:r>
              <a:rPr lang="en-US" dirty="0" err="1" smtClean="0"/>
              <a:t>imread</a:t>
            </a:r>
            <a:r>
              <a:rPr lang="en-US" dirty="0" smtClean="0"/>
              <a:t>('buffalo.png');</a:t>
            </a:r>
          </a:p>
          <a:p>
            <a:r>
              <a:rPr lang="en-US" dirty="0" smtClean="0"/>
              <a:t>f1 = </a:t>
            </a:r>
            <a:r>
              <a:rPr lang="en-US" dirty="0" err="1" smtClean="0"/>
              <a:t>fspecial</a:t>
            </a:r>
            <a:r>
              <a:rPr lang="en-US" dirty="0" smtClean="0"/>
              <a:t>('average', 25);</a:t>
            </a:r>
          </a:p>
          <a:p>
            <a:r>
              <a:rPr lang="en-US" dirty="0" err="1"/>
              <a:t>newpic</a:t>
            </a:r>
            <a:r>
              <a:rPr lang="en-US" dirty="0"/>
              <a:t> = </a:t>
            </a:r>
            <a:r>
              <a:rPr lang="en-US" dirty="0" err="1"/>
              <a:t>imfilter</a:t>
            </a:r>
            <a:r>
              <a:rPr lang="en-US" dirty="0"/>
              <a:t>(pic, f1, 'symmetric</a:t>
            </a:r>
            <a:r>
              <a:rPr lang="en-US" dirty="0" smtClean="0"/>
              <a:t>');</a:t>
            </a:r>
          </a:p>
          <a:p>
            <a:r>
              <a:rPr lang="en-US" dirty="0" err="1"/>
              <a:t>imshow</a:t>
            </a:r>
            <a:r>
              <a:rPr lang="en-US" dirty="0"/>
              <a:t>(</a:t>
            </a:r>
            <a:r>
              <a:rPr lang="en-US" dirty="0" err="1"/>
              <a:t>newpic</a:t>
            </a:r>
            <a:r>
              <a:rPr lang="en-US" dirty="0"/>
              <a:t>)</a:t>
            </a:r>
          </a:p>
          <a:p>
            <a:endParaRPr lang="en-US" dirty="0" smtClean="0"/>
          </a:p>
        </p:txBody>
      </p:sp>
      <p:pic>
        <p:nvPicPr>
          <p:cNvPr id="8" name="Picture 7"/>
          <p:cNvPicPr>
            <a:picLocks noChangeAspect="1"/>
          </p:cNvPicPr>
          <p:nvPr/>
        </p:nvPicPr>
        <p:blipFill>
          <a:blip r:embed="rId4"/>
          <a:stretch>
            <a:fillRect/>
          </a:stretch>
        </p:blipFill>
        <p:spPr>
          <a:xfrm>
            <a:off x="457200" y="2895600"/>
            <a:ext cx="3343275" cy="3333750"/>
          </a:xfrm>
          <a:prstGeom prst="rect">
            <a:avLst/>
          </a:prstGeom>
        </p:spPr>
      </p:pic>
      <p:sp>
        <p:nvSpPr>
          <p:cNvPr id="9" name="Rectangle 8"/>
          <p:cNvSpPr/>
          <p:nvPr/>
        </p:nvSpPr>
        <p:spPr>
          <a:xfrm>
            <a:off x="5029200" y="6265445"/>
            <a:ext cx="858377" cy="369332"/>
          </a:xfrm>
          <a:prstGeom prst="rect">
            <a:avLst/>
          </a:prstGeom>
        </p:spPr>
        <p:txBody>
          <a:bodyPr wrap="none">
            <a:spAutoFit/>
          </a:bodyPr>
          <a:lstStyle/>
          <a:p>
            <a:r>
              <a:rPr lang="en-US" dirty="0" err="1" smtClean="0"/>
              <a:t>newpic</a:t>
            </a:r>
            <a:endParaRPr lang="en-US" dirty="0"/>
          </a:p>
        </p:txBody>
      </p:sp>
      <p:sp>
        <p:nvSpPr>
          <p:cNvPr id="10" name="Rectangle 9"/>
          <p:cNvSpPr/>
          <p:nvPr/>
        </p:nvSpPr>
        <p:spPr>
          <a:xfrm>
            <a:off x="533400" y="6314756"/>
            <a:ext cx="457176" cy="369332"/>
          </a:xfrm>
          <a:prstGeom prst="rect">
            <a:avLst/>
          </a:prstGeom>
        </p:spPr>
        <p:txBody>
          <a:bodyPr wrap="none">
            <a:spAutoFit/>
          </a:bodyPr>
          <a:lstStyle/>
          <a:p>
            <a:r>
              <a:rPr lang="en-US" dirty="0" smtClean="0"/>
              <a:t>pic</a:t>
            </a:r>
            <a:endParaRPr lang="en-US" dirty="0"/>
          </a:p>
        </p:txBody>
      </p:sp>
      <p:sp>
        <p:nvSpPr>
          <p:cNvPr id="11" name="Rectangle 10"/>
          <p:cNvSpPr/>
          <p:nvPr/>
        </p:nvSpPr>
        <p:spPr>
          <a:xfrm>
            <a:off x="4705350" y="2368172"/>
            <a:ext cx="3352800" cy="369332"/>
          </a:xfrm>
          <a:prstGeom prst="rect">
            <a:avLst/>
          </a:prstGeom>
        </p:spPr>
        <p:txBody>
          <a:bodyPr wrap="square">
            <a:spAutoFit/>
          </a:bodyPr>
          <a:lstStyle/>
          <a:p>
            <a:r>
              <a:rPr lang="en-US" dirty="0" smtClean="0"/>
              <a:t>Symmetric filters with reflection. </a:t>
            </a:r>
            <a:endParaRPr lang="en-US" dirty="0"/>
          </a:p>
        </p:txBody>
      </p:sp>
    </p:spTree>
    <p:extLst>
      <p:ext uri="{BB962C8B-B14F-4D97-AF65-F5344CB8AC3E}">
        <p14:creationId xmlns:p14="http://schemas.microsoft.com/office/powerpoint/2010/main" val="2342866104"/>
      </p:ext>
    </p:extLst>
  </p:cSld>
  <p:clrMapOvr>
    <a:masterClrMapping/>
  </p:clrMapOvr>
  <p:transition spd="med" advTm="7000">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4000" dirty="0" smtClean="0">
                <a:solidFill>
                  <a:schemeClr val="bg1"/>
                </a:solidFill>
                <a:latin typeface="Times New Roman" pitchFamily="18" charset="0"/>
                <a:cs typeface="Times New Roman" pitchFamily="18" charset="0"/>
              </a:rPr>
              <a:t>Neighborhood Processing </a:t>
            </a:r>
            <a:endParaRPr lang="en-US" sz="4000"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228600" y="1752600"/>
            <a:ext cx="8686800" cy="4953000"/>
          </a:xfrm>
        </p:spPr>
        <p:txBody>
          <a:bodyPr>
            <a:normAutofit/>
          </a:bodyPr>
          <a:lstStyle/>
          <a:p>
            <a:pPr marL="0" indent="0">
              <a:buNone/>
            </a:pPr>
            <a:r>
              <a:rPr lang="en-US" sz="2800" b="1" dirty="0">
                <a:latin typeface="Times New Roman" pitchFamily="18" charset="0"/>
                <a:cs typeface="Times New Roman" pitchFamily="18" charset="0"/>
              </a:rPr>
              <a:t>Neighborhood </a:t>
            </a:r>
            <a:r>
              <a:rPr lang="en-US" sz="2800" b="1" dirty="0" smtClean="0">
                <a:latin typeface="Times New Roman" pitchFamily="18" charset="0"/>
                <a:cs typeface="Times New Roman" pitchFamily="18" charset="0"/>
              </a:rPr>
              <a:t>processing:  </a:t>
            </a:r>
            <a:r>
              <a:rPr lang="en-US" sz="2800" dirty="0" smtClean="0">
                <a:latin typeface="Times New Roman" pitchFamily="18" charset="0"/>
                <a:cs typeface="Times New Roman" pitchFamily="18" charset="0"/>
              </a:rPr>
              <a:t>An </a:t>
            </a:r>
            <a:r>
              <a:rPr lang="en-US" sz="2800" dirty="0">
                <a:latin typeface="Times New Roman" pitchFamily="18" charset="0"/>
                <a:cs typeface="Times New Roman" pitchFamily="18" charset="0"/>
              </a:rPr>
              <a:t>extension of </a:t>
            </a:r>
            <a:r>
              <a:rPr lang="en-US" sz="2800" dirty="0" smtClean="0">
                <a:latin typeface="Times New Roman" pitchFamily="18" charset="0"/>
                <a:cs typeface="Times New Roman" pitchFamily="18" charset="0"/>
              </a:rPr>
              <a:t>point processing, </a:t>
            </a:r>
            <a:r>
              <a:rPr lang="en-US" sz="2800" dirty="0">
                <a:latin typeface="Times New Roman" pitchFamily="18" charset="0"/>
                <a:cs typeface="Times New Roman" pitchFamily="18" charset="0"/>
              </a:rPr>
              <a:t>where a function is applied to a neighborhood of each pixel.</a:t>
            </a:r>
            <a:endParaRPr lang="en-US" sz="2800" dirty="0" smtClean="0">
              <a:latin typeface="Times New Roman" pitchFamily="18" charset="0"/>
              <a:cs typeface="Times New Roman" pitchFamily="18" charset="0"/>
            </a:endParaRPr>
          </a:p>
          <a:p>
            <a:pPr marL="0" indent="0">
              <a:buNone/>
            </a:pPr>
            <a:endParaRPr lang="en-US" sz="2800" dirty="0" smtClean="0">
              <a:latin typeface="Times New Roman" pitchFamily="18" charset="0"/>
              <a:cs typeface="Times New Roman" pitchFamily="18" charset="0"/>
            </a:endParaRPr>
          </a:p>
          <a:p>
            <a:pPr marL="0" indent="0">
              <a:buNone/>
            </a:pPr>
            <a:r>
              <a:rPr lang="en-US" sz="2800" b="1" dirty="0" smtClean="0">
                <a:latin typeface="Times New Roman" pitchFamily="18" charset="0"/>
                <a:cs typeface="Times New Roman" pitchFamily="18" charset="0"/>
              </a:rPr>
              <a:t>Mask:</a:t>
            </a:r>
            <a:r>
              <a:rPr lang="en-US" sz="2800" dirty="0" smtClean="0">
                <a:latin typeface="Times New Roman" pitchFamily="18" charset="0"/>
                <a:cs typeface="Times New Roman" pitchFamily="18" charset="0"/>
              </a:rPr>
              <a:t> A </a:t>
            </a:r>
            <a:r>
              <a:rPr lang="en-US" sz="2800" dirty="0">
                <a:latin typeface="Times New Roman" pitchFamily="18" charset="0"/>
                <a:cs typeface="Times New Roman" pitchFamily="18" charset="0"/>
              </a:rPr>
              <a:t>rectangle (usually with sides of odd length) or other shape over the given image. </a:t>
            </a:r>
            <a:r>
              <a:rPr lang="en-US" sz="2800" dirty="0" smtClean="0">
                <a:latin typeface="Times New Roman" pitchFamily="18" charset="0"/>
                <a:cs typeface="Times New Roman" pitchFamily="18" charset="0"/>
              </a:rPr>
              <a:t> </a:t>
            </a:r>
          </a:p>
          <a:p>
            <a:pPr marL="0" indent="0">
              <a:buNone/>
            </a:pPr>
            <a:endParaRPr lang="en-US" sz="2800" dirty="0">
              <a:latin typeface="Times New Roman" pitchFamily="18" charset="0"/>
              <a:cs typeface="Times New Roman" pitchFamily="18" charset="0"/>
            </a:endParaRPr>
          </a:p>
          <a:p>
            <a:pPr marL="0" indent="0">
              <a:buNone/>
            </a:pPr>
            <a:r>
              <a:rPr lang="en-US" sz="2800" b="1" dirty="0" smtClean="0">
                <a:latin typeface="Times New Roman" pitchFamily="18" charset="0"/>
                <a:cs typeface="Times New Roman" pitchFamily="18" charset="0"/>
              </a:rPr>
              <a:t>Filter:</a:t>
            </a:r>
            <a:r>
              <a:rPr lang="en-US" sz="2800" dirty="0" smtClean="0">
                <a:latin typeface="Times New Roman" pitchFamily="18" charset="0"/>
                <a:cs typeface="Times New Roman" pitchFamily="18" charset="0"/>
              </a:rPr>
              <a:t>  A combination of a mask and a function used to calculate new pixel values under the mask.</a:t>
            </a:r>
            <a:endParaRPr lang="en-US" sz="2800" b="1" dirty="0" smtClean="0">
              <a:latin typeface="Times New Roman" pitchFamily="18" charset="0"/>
              <a:cs typeface="Times New Roman" pitchFamily="18" charset="0"/>
            </a:endParaRPr>
          </a:p>
        </p:txBody>
      </p:sp>
      <p:sp>
        <p:nvSpPr>
          <p:cNvPr id="4" name="Rectangle 3"/>
          <p:cNvSpPr/>
          <p:nvPr/>
        </p:nvSpPr>
        <p:spPr>
          <a:xfrm rot="19852451">
            <a:off x="6229528" y="3033363"/>
            <a:ext cx="1344214" cy="584775"/>
          </a:xfrm>
          <a:prstGeom prst="rect">
            <a:avLst/>
          </a:prstGeom>
          <a:noFill/>
        </p:spPr>
        <p:txBody>
          <a:bodyPr wrap="none" lIns="91440" tIns="45720" rIns="91440" bIns="45720">
            <a:spAutoFit/>
          </a:bodyPr>
          <a:lstStyle/>
          <a:p>
            <a:pPr algn="ctr"/>
            <a:r>
              <a:rPr lang="en-US" sz="3200" b="1" dirty="0" smtClean="0">
                <a:ln w="22225">
                  <a:solidFill>
                    <a:schemeClr val="accent2"/>
                  </a:solidFill>
                  <a:prstDash val="solid"/>
                </a:ln>
                <a:solidFill>
                  <a:schemeClr val="accent2">
                    <a:lumMod val="40000"/>
                    <a:lumOff val="60000"/>
                  </a:schemeClr>
                </a:solidFill>
              </a:rPr>
              <a:t>Why??</a:t>
            </a:r>
            <a:endParaRPr lang="en-US" sz="3200" b="1" dirty="0">
              <a:ln w="22225">
                <a:solidFill>
                  <a:schemeClr val="accent2"/>
                </a:solidFill>
                <a:prstDash val="solid"/>
              </a:ln>
              <a:solidFill>
                <a:schemeClr val="accent2">
                  <a:lumMod val="40000"/>
                  <a:lumOff val="60000"/>
                </a:schemeClr>
              </a:solidFill>
            </a:endParaRPr>
          </a:p>
        </p:txBody>
      </p:sp>
    </p:spTree>
  </p:cSld>
  <p:clrMapOvr>
    <a:masterClrMapping/>
  </p:clrMapOvr>
  <p:transition spd="med" advTm="7000">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Octave Example</a:t>
            </a:r>
            <a:endParaRPr lang="en-US" sz="3200" dirty="0">
              <a:solidFill>
                <a:schemeClr val="bg1"/>
              </a:solidFill>
              <a:latin typeface="Times New Roman" pitchFamily="18" charset="0"/>
              <a:cs typeface="Times New Roman" pitchFamily="18" charset="0"/>
            </a:endParaRPr>
          </a:p>
        </p:txBody>
      </p:sp>
      <p:sp>
        <p:nvSpPr>
          <p:cNvPr id="7" name="TextBox 6"/>
          <p:cNvSpPr txBox="1"/>
          <p:nvPr/>
        </p:nvSpPr>
        <p:spPr>
          <a:xfrm>
            <a:off x="313803" y="1295400"/>
            <a:ext cx="3047437" cy="1477328"/>
          </a:xfrm>
          <a:prstGeom prst="rect">
            <a:avLst/>
          </a:prstGeom>
          <a:noFill/>
        </p:spPr>
        <p:txBody>
          <a:bodyPr wrap="none" rtlCol="0">
            <a:spAutoFit/>
          </a:bodyPr>
          <a:lstStyle/>
          <a:p>
            <a:r>
              <a:rPr lang="en-US" dirty="0" smtClean="0"/>
              <a:t>pic = </a:t>
            </a:r>
            <a:r>
              <a:rPr lang="en-US" dirty="0" err="1" smtClean="0"/>
              <a:t>imread</a:t>
            </a:r>
            <a:r>
              <a:rPr lang="en-US" dirty="0" smtClean="0"/>
              <a:t>('buffalo.png');</a:t>
            </a:r>
          </a:p>
          <a:p>
            <a:r>
              <a:rPr lang="en-US" dirty="0" smtClean="0"/>
              <a:t>f1 = </a:t>
            </a:r>
            <a:r>
              <a:rPr lang="en-US" dirty="0" err="1" smtClean="0"/>
              <a:t>fspecial</a:t>
            </a:r>
            <a:r>
              <a:rPr lang="en-US" dirty="0" smtClean="0"/>
              <a:t>('average', 25);</a:t>
            </a:r>
          </a:p>
          <a:p>
            <a:r>
              <a:rPr lang="en-US" dirty="0" err="1"/>
              <a:t>newpic</a:t>
            </a:r>
            <a:r>
              <a:rPr lang="en-US" dirty="0"/>
              <a:t> = </a:t>
            </a:r>
            <a:r>
              <a:rPr lang="en-US" dirty="0" err="1"/>
              <a:t>imfilter</a:t>
            </a:r>
            <a:r>
              <a:rPr lang="en-US" dirty="0"/>
              <a:t>(pic, f1, </a:t>
            </a:r>
            <a:r>
              <a:rPr lang="en-US" dirty="0" smtClean="0"/>
              <a:t>'full');</a:t>
            </a:r>
          </a:p>
          <a:p>
            <a:r>
              <a:rPr lang="en-US" dirty="0" err="1"/>
              <a:t>imshow</a:t>
            </a:r>
            <a:r>
              <a:rPr lang="en-US" dirty="0"/>
              <a:t>(</a:t>
            </a:r>
            <a:r>
              <a:rPr lang="en-US" dirty="0" err="1"/>
              <a:t>newpic</a:t>
            </a:r>
            <a:r>
              <a:rPr lang="en-US" dirty="0"/>
              <a:t>)</a:t>
            </a:r>
          </a:p>
          <a:p>
            <a:endParaRPr lang="en-US" dirty="0" smtClean="0"/>
          </a:p>
        </p:txBody>
      </p:sp>
      <p:pic>
        <p:nvPicPr>
          <p:cNvPr id="8" name="Picture 7"/>
          <p:cNvPicPr>
            <a:picLocks noChangeAspect="1"/>
          </p:cNvPicPr>
          <p:nvPr/>
        </p:nvPicPr>
        <p:blipFill>
          <a:blip r:embed="rId3"/>
          <a:stretch>
            <a:fillRect/>
          </a:stretch>
        </p:blipFill>
        <p:spPr>
          <a:xfrm>
            <a:off x="457200" y="2895600"/>
            <a:ext cx="3343275" cy="3333750"/>
          </a:xfrm>
          <a:prstGeom prst="rect">
            <a:avLst/>
          </a:prstGeom>
        </p:spPr>
      </p:pic>
      <p:sp>
        <p:nvSpPr>
          <p:cNvPr id="9" name="Rectangle 8"/>
          <p:cNvSpPr/>
          <p:nvPr/>
        </p:nvSpPr>
        <p:spPr>
          <a:xfrm>
            <a:off x="5029200" y="6265445"/>
            <a:ext cx="858377" cy="369332"/>
          </a:xfrm>
          <a:prstGeom prst="rect">
            <a:avLst/>
          </a:prstGeom>
        </p:spPr>
        <p:txBody>
          <a:bodyPr wrap="none">
            <a:spAutoFit/>
          </a:bodyPr>
          <a:lstStyle/>
          <a:p>
            <a:r>
              <a:rPr lang="en-US" dirty="0" err="1" smtClean="0"/>
              <a:t>newpic</a:t>
            </a:r>
            <a:endParaRPr lang="en-US" dirty="0"/>
          </a:p>
        </p:txBody>
      </p:sp>
      <p:sp>
        <p:nvSpPr>
          <p:cNvPr id="10" name="Rectangle 9"/>
          <p:cNvSpPr/>
          <p:nvPr/>
        </p:nvSpPr>
        <p:spPr>
          <a:xfrm>
            <a:off x="533400" y="6314756"/>
            <a:ext cx="457176" cy="369332"/>
          </a:xfrm>
          <a:prstGeom prst="rect">
            <a:avLst/>
          </a:prstGeom>
        </p:spPr>
        <p:txBody>
          <a:bodyPr wrap="none">
            <a:spAutoFit/>
          </a:bodyPr>
          <a:lstStyle/>
          <a:p>
            <a:r>
              <a:rPr lang="en-US" dirty="0" smtClean="0"/>
              <a:t>pic</a:t>
            </a:r>
            <a:endParaRPr lang="en-US" dirty="0"/>
          </a:p>
        </p:txBody>
      </p:sp>
      <p:pic>
        <p:nvPicPr>
          <p:cNvPr id="3" name="Picture 2"/>
          <p:cNvPicPr>
            <a:picLocks noChangeAspect="1"/>
          </p:cNvPicPr>
          <p:nvPr/>
        </p:nvPicPr>
        <p:blipFill>
          <a:blip r:embed="rId4"/>
          <a:stretch>
            <a:fillRect/>
          </a:stretch>
        </p:blipFill>
        <p:spPr>
          <a:xfrm>
            <a:off x="4800600" y="2808021"/>
            <a:ext cx="3512429" cy="3542028"/>
          </a:xfrm>
          <a:prstGeom prst="rect">
            <a:avLst/>
          </a:prstGeom>
        </p:spPr>
      </p:pic>
      <p:sp>
        <p:nvSpPr>
          <p:cNvPr id="5" name="Rectangle 4"/>
          <p:cNvSpPr/>
          <p:nvPr/>
        </p:nvSpPr>
        <p:spPr>
          <a:xfrm>
            <a:off x="4724400" y="1418272"/>
            <a:ext cx="4114799" cy="1200329"/>
          </a:xfrm>
          <a:prstGeom prst="rect">
            <a:avLst/>
          </a:prstGeom>
        </p:spPr>
        <p:txBody>
          <a:bodyPr wrap="square">
            <a:spAutoFit/>
          </a:bodyPr>
          <a:lstStyle/>
          <a:p>
            <a:r>
              <a:rPr lang="en-US" dirty="0" smtClean="0"/>
              <a:t>Full applies the </a:t>
            </a:r>
            <a:r>
              <a:rPr lang="en-US" dirty="0"/>
              <a:t>filter at all places on </a:t>
            </a:r>
            <a:r>
              <a:rPr lang="en-US" u="sng" dirty="0"/>
              <a:t>and around</a:t>
            </a:r>
            <a:r>
              <a:rPr lang="en-US" dirty="0"/>
              <a:t> the image where the mask intersects the image </a:t>
            </a:r>
            <a:r>
              <a:rPr lang="en-US" dirty="0" smtClean="0"/>
              <a:t>matrix - returns </a:t>
            </a:r>
            <a:r>
              <a:rPr lang="en-US" dirty="0"/>
              <a:t>a result that is larger than the </a:t>
            </a:r>
            <a:r>
              <a:rPr lang="en-US" dirty="0" smtClean="0"/>
              <a:t>original.</a:t>
            </a:r>
            <a:endParaRPr lang="en-US" dirty="0"/>
          </a:p>
        </p:txBody>
      </p:sp>
    </p:spTree>
    <p:extLst>
      <p:ext uri="{BB962C8B-B14F-4D97-AF65-F5344CB8AC3E}">
        <p14:creationId xmlns:p14="http://schemas.microsoft.com/office/powerpoint/2010/main" val="1347587740"/>
      </p:ext>
    </p:extLst>
  </p:cSld>
  <p:clrMapOvr>
    <a:masterClrMapping/>
  </p:clrMapOvr>
  <p:transition spd="med" advTm="7000">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What is best?????</a:t>
            </a:r>
            <a:endParaRPr lang="en-US" sz="3200" dirty="0">
              <a:solidFill>
                <a:schemeClr val="bg1"/>
              </a:solidFill>
              <a:latin typeface="Times New Roman" pitchFamily="18" charset="0"/>
              <a:cs typeface="Times New Roman" pitchFamily="18" charset="0"/>
            </a:endParaRPr>
          </a:p>
        </p:txBody>
      </p:sp>
      <p:sp>
        <p:nvSpPr>
          <p:cNvPr id="6" name="TextBox 5"/>
          <p:cNvSpPr txBox="1"/>
          <p:nvPr/>
        </p:nvSpPr>
        <p:spPr>
          <a:xfrm rot="807260">
            <a:off x="1127692" y="2876400"/>
            <a:ext cx="4023358" cy="646331"/>
          </a:xfrm>
          <a:prstGeom prst="rect">
            <a:avLst/>
          </a:prstGeom>
          <a:noFill/>
        </p:spPr>
        <p:txBody>
          <a:bodyPr wrap="square" rtlCol="0">
            <a:spAutoFit/>
          </a:bodyPr>
          <a:lstStyle/>
          <a:p>
            <a:r>
              <a:rPr lang="en-US" sz="3600" dirty="0" smtClean="0"/>
              <a:t>Pad with zeros…</a:t>
            </a:r>
            <a:endParaRPr lang="en-US" sz="3600" dirty="0"/>
          </a:p>
        </p:txBody>
      </p:sp>
      <p:sp>
        <p:nvSpPr>
          <p:cNvPr id="11" name="TextBox 10"/>
          <p:cNvSpPr txBox="1"/>
          <p:nvPr/>
        </p:nvSpPr>
        <p:spPr>
          <a:xfrm rot="20991770">
            <a:off x="6586592" y="3460870"/>
            <a:ext cx="3009086" cy="646331"/>
          </a:xfrm>
          <a:prstGeom prst="rect">
            <a:avLst/>
          </a:prstGeom>
          <a:noFill/>
        </p:spPr>
        <p:txBody>
          <a:bodyPr wrap="square" rtlCol="0">
            <a:spAutoFit/>
          </a:bodyPr>
          <a:lstStyle/>
          <a:p>
            <a:r>
              <a:rPr lang="en-US" sz="3600" dirty="0" smtClean="0"/>
              <a:t>Reflect…</a:t>
            </a:r>
            <a:endParaRPr lang="en-US" sz="3600" dirty="0"/>
          </a:p>
        </p:txBody>
      </p:sp>
      <p:sp>
        <p:nvSpPr>
          <p:cNvPr id="12" name="TextBox 11"/>
          <p:cNvSpPr txBox="1"/>
          <p:nvPr/>
        </p:nvSpPr>
        <p:spPr>
          <a:xfrm rot="20148482">
            <a:off x="753485" y="4969098"/>
            <a:ext cx="3009086" cy="646331"/>
          </a:xfrm>
          <a:prstGeom prst="rect">
            <a:avLst/>
          </a:prstGeom>
          <a:noFill/>
        </p:spPr>
        <p:txBody>
          <a:bodyPr wrap="square" rtlCol="0">
            <a:spAutoFit/>
          </a:bodyPr>
          <a:lstStyle/>
          <a:p>
            <a:r>
              <a:rPr lang="en-US" sz="3600" dirty="0" smtClean="0"/>
              <a:t>Repeat…</a:t>
            </a:r>
            <a:endParaRPr lang="en-US" sz="3600" dirty="0"/>
          </a:p>
        </p:txBody>
      </p:sp>
      <p:sp>
        <p:nvSpPr>
          <p:cNvPr id="13" name="TextBox 12"/>
          <p:cNvSpPr txBox="1"/>
          <p:nvPr/>
        </p:nvSpPr>
        <p:spPr>
          <a:xfrm rot="20387349">
            <a:off x="1847808" y="1354177"/>
            <a:ext cx="3009086" cy="646331"/>
          </a:xfrm>
          <a:prstGeom prst="rect">
            <a:avLst/>
          </a:prstGeom>
          <a:noFill/>
        </p:spPr>
        <p:txBody>
          <a:bodyPr wrap="square" rtlCol="0">
            <a:spAutoFit/>
          </a:bodyPr>
          <a:lstStyle/>
          <a:p>
            <a:r>
              <a:rPr lang="en-US" sz="3600" dirty="0" smtClean="0"/>
              <a:t>?????????</a:t>
            </a:r>
            <a:endParaRPr lang="en-US" sz="3600" dirty="0"/>
          </a:p>
        </p:txBody>
      </p:sp>
      <p:sp>
        <p:nvSpPr>
          <p:cNvPr id="14" name="TextBox 13"/>
          <p:cNvSpPr txBox="1"/>
          <p:nvPr/>
        </p:nvSpPr>
        <p:spPr>
          <a:xfrm>
            <a:off x="5268883" y="1360671"/>
            <a:ext cx="3068874" cy="646331"/>
          </a:xfrm>
          <a:prstGeom prst="rect">
            <a:avLst/>
          </a:prstGeom>
          <a:noFill/>
        </p:spPr>
        <p:txBody>
          <a:bodyPr wrap="square" rtlCol="0">
            <a:spAutoFit/>
          </a:bodyPr>
          <a:lstStyle/>
          <a:p>
            <a:r>
              <a:rPr lang="en-US" sz="3600" dirty="0" smtClean="0"/>
              <a:t>Ignore edges…</a:t>
            </a:r>
            <a:endParaRPr lang="en-US" sz="3600" dirty="0"/>
          </a:p>
        </p:txBody>
      </p:sp>
      <p:sp>
        <p:nvSpPr>
          <p:cNvPr id="15" name="TextBox 14"/>
          <p:cNvSpPr txBox="1"/>
          <p:nvPr/>
        </p:nvSpPr>
        <p:spPr>
          <a:xfrm rot="20589609">
            <a:off x="5288541" y="2409106"/>
            <a:ext cx="3011100" cy="657944"/>
          </a:xfrm>
          <a:prstGeom prst="rect">
            <a:avLst/>
          </a:prstGeom>
          <a:noFill/>
        </p:spPr>
        <p:txBody>
          <a:bodyPr wrap="square" rtlCol="0">
            <a:spAutoFit/>
          </a:bodyPr>
          <a:lstStyle/>
          <a:p>
            <a:r>
              <a:rPr lang="en-US" sz="3600" dirty="0" smtClean="0"/>
              <a:t>?????????</a:t>
            </a:r>
            <a:endParaRPr lang="en-US" sz="3600" dirty="0"/>
          </a:p>
        </p:txBody>
      </p:sp>
      <p:sp>
        <p:nvSpPr>
          <p:cNvPr id="16" name="TextBox 15"/>
          <p:cNvSpPr txBox="1"/>
          <p:nvPr/>
        </p:nvSpPr>
        <p:spPr>
          <a:xfrm rot="870106">
            <a:off x="746788" y="3855555"/>
            <a:ext cx="3009086" cy="646331"/>
          </a:xfrm>
          <a:prstGeom prst="rect">
            <a:avLst/>
          </a:prstGeom>
          <a:noFill/>
        </p:spPr>
        <p:txBody>
          <a:bodyPr wrap="square" rtlCol="0">
            <a:spAutoFit/>
          </a:bodyPr>
          <a:lstStyle/>
          <a:p>
            <a:r>
              <a:rPr lang="en-US" sz="3600" dirty="0" smtClean="0"/>
              <a:t>?????????</a:t>
            </a:r>
            <a:endParaRPr lang="en-US" sz="3600" dirty="0"/>
          </a:p>
        </p:txBody>
      </p:sp>
      <p:sp>
        <p:nvSpPr>
          <p:cNvPr id="17" name="TextBox 16"/>
          <p:cNvSpPr txBox="1"/>
          <p:nvPr/>
        </p:nvSpPr>
        <p:spPr>
          <a:xfrm rot="21046456">
            <a:off x="3257500" y="5818047"/>
            <a:ext cx="3009086" cy="646331"/>
          </a:xfrm>
          <a:prstGeom prst="rect">
            <a:avLst/>
          </a:prstGeom>
          <a:noFill/>
        </p:spPr>
        <p:txBody>
          <a:bodyPr wrap="square" rtlCol="0">
            <a:spAutoFit/>
          </a:bodyPr>
          <a:lstStyle/>
          <a:p>
            <a:r>
              <a:rPr lang="en-US" sz="3600" dirty="0" smtClean="0"/>
              <a:t>?????????</a:t>
            </a:r>
            <a:endParaRPr lang="en-US" sz="3600" dirty="0"/>
          </a:p>
        </p:txBody>
      </p:sp>
      <p:sp>
        <p:nvSpPr>
          <p:cNvPr id="18" name="TextBox 17"/>
          <p:cNvSpPr txBox="1"/>
          <p:nvPr/>
        </p:nvSpPr>
        <p:spPr>
          <a:xfrm rot="870106">
            <a:off x="4793510" y="4720624"/>
            <a:ext cx="3009086" cy="646331"/>
          </a:xfrm>
          <a:prstGeom prst="rect">
            <a:avLst/>
          </a:prstGeom>
          <a:noFill/>
        </p:spPr>
        <p:txBody>
          <a:bodyPr wrap="square" rtlCol="0">
            <a:spAutoFit/>
          </a:bodyPr>
          <a:lstStyle/>
          <a:p>
            <a:r>
              <a:rPr lang="en-US" sz="3600" dirty="0" smtClean="0"/>
              <a:t>?????????</a:t>
            </a:r>
            <a:endParaRPr lang="en-US" sz="3600" dirty="0"/>
          </a:p>
        </p:txBody>
      </p:sp>
    </p:spTree>
    <p:extLst>
      <p:ext uri="{BB962C8B-B14F-4D97-AF65-F5344CB8AC3E}">
        <p14:creationId xmlns:p14="http://schemas.microsoft.com/office/powerpoint/2010/main" val="1309892960"/>
      </p:ext>
    </p:extLst>
  </p:cSld>
  <p:clrMapOvr>
    <a:masterClrMapping/>
  </p:clrMapOvr>
  <p:transition spd="med" advTm="7000">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What is best?????</a:t>
            </a:r>
            <a:endParaRPr lang="en-US" sz="3200" dirty="0">
              <a:solidFill>
                <a:schemeClr val="bg1"/>
              </a:solidFill>
              <a:latin typeface="Times New Roman" pitchFamily="18" charset="0"/>
              <a:cs typeface="Times New Roman" pitchFamily="18" charset="0"/>
            </a:endParaRPr>
          </a:p>
        </p:txBody>
      </p:sp>
      <p:sp>
        <p:nvSpPr>
          <p:cNvPr id="4" name="Rectangle 3"/>
          <p:cNvSpPr/>
          <p:nvPr/>
        </p:nvSpPr>
        <p:spPr>
          <a:xfrm>
            <a:off x="1066800" y="1752600"/>
            <a:ext cx="6934200" cy="3416320"/>
          </a:xfrm>
          <a:prstGeom prst="rect">
            <a:avLst/>
          </a:prstGeom>
        </p:spPr>
        <p:txBody>
          <a:bodyPr wrap="square">
            <a:spAutoFit/>
          </a:bodyPr>
          <a:lstStyle/>
          <a:p>
            <a:r>
              <a:rPr lang="en-US" sz="3600" dirty="0" smtClean="0"/>
              <a:t>Trick Question…</a:t>
            </a:r>
          </a:p>
          <a:p>
            <a:endParaRPr lang="en-US" sz="3600" dirty="0"/>
          </a:p>
          <a:p>
            <a:r>
              <a:rPr lang="en-US" sz="3600" dirty="0" smtClean="0"/>
              <a:t>No </a:t>
            </a:r>
            <a:r>
              <a:rPr lang="en-US" sz="3600" dirty="0"/>
              <a:t>single “best” approach; the method must be dictated by the problem at hand, by the filter being used, and by the result required.</a:t>
            </a:r>
          </a:p>
        </p:txBody>
      </p:sp>
    </p:spTree>
    <p:extLst>
      <p:ext uri="{BB962C8B-B14F-4D97-AF65-F5344CB8AC3E}">
        <p14:creationId xmlns:p14="http://schemas.microsoft.com/office/powerpoint/2010/main" val="1176445417"/>
      </p:ext>
    </p:extLst>
  </p:cSld>
  <p:clrMapOvr>
    <a:masterClrMapping/>
  </p:clrMapOvr>
  <p:transition spd="med" advTm="7000">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Separable Filters</a:t>
            </a:r>
            <a:endParaRPr lang="en-US" sz="3200" dirty="0">
              <a:solidFill>
                <a:schemeClr val="bg1"/>
              </a:solidFill>
              <a:latin typeface="Times New Roman" pitchFamily="18" charset="0"/>
              <a:cs typeface="Times New Roman" pitchFamily="18" charset="0"/>
            </a:endParaRPr>
          </a:p>
        </p:txBody>
      </p:sp>
      <p:sp>
        <p:nvSpPr>
          <p:cNvPr id="4" name="Rectangle 3"/>
          <p:cNvSpPr/>
          <p:nvPr/>
        </p:nvSpPr>
        <p:spPr>
          <a:xfrm>
            <a:off x="533400" y="1524000"/>
            <a:ext cx="8001000" cy="830997"/>
          </a:xfrm>
          <a:prstGeom prst="rect">
            <a:avLst/>
          </a:prstGeom>
        </p:spPr>
        <p:txBody>
          <a:bodyPr wrap="square">
            <a:spAutoFit/>
          </a:bodyPr>
          <a:lstStyle/>
          <a:p>
            <a:r>
              <a:rPr lang="en-US" sz="2400" dirty="0"/>
              <a:t>Some filters can be implemented by the successive application of two simpler filters. </a:t>
            </a:r>
            <a:r>
              <a:rPr lang="en-US" sz="2400" dirty="0" smtClean="0"/>
              <a:t>    </a:t>
            </a:r>
          </a:p>
        </p:txBody>
      </p:sp>
      <p:pic>
        <p:nvPicPr>
          <p:cNvPr id="3" name="Picture 2"/>
          <p:cNvPicPr>
            <a:picLocks noChangeAspect="1"/>
          </p:cNvPicPr>
          <p:nvPr/>
        </p:nvPicPr>
        <p:blipFill>
          <a:blip r:embed="rId3"/>
          <a:stretch>
            <a:fillRect/>
          </a:stretch>
        </p:blipFill>
        <p:spPr>
          <a:xfrm>
            <a:off x="1752600" y="2743200"/>
            <a:ext cx="5767534" cy="1385888"/>
          </a:xfrm>
          <a:prstGeom prst="rect">
            <a:avLst/>
          </a:prstGeom>
        </p:spPr>
      </p:pic>
      <p:sp>
        <p:nvSpPr>
          <p:cNvPr id="5" name="Rectangle 4"/>
          <p:cNvSpPr/>
          <p:nvPr/>
        </p:nvSpPr>
        <p:spPr>
          <a:xfrm>
            <a:off x="609600" y="4343400"/>
            <a:ext cx="7620000" cy="646331"/>
          </a:xfrm>
          <a:prstGeom prst="rect">
            <a:avLst/>
          </a:prstGeom>
        </p:spPr>
        <p:txBody>
          <a:bodyPr wrap="square">
            <a:spAutoFit/>
          </a:bodyPr>
          <a:lstStyle/>
          <a:p>
            <a:r>
              <a:rPr lang="en-US" dirty="0" smtClean="0"/>
              <a:t>The </a:t>
            </a:r>
            <a:r>
              <a:rPr lang="en-US" dirty="0"/>
              <a:t>3 × 3 averaging filter can be implemented by first applying a 3 × 1 averaging filter, and then applying a 1 × 3 averaging filter to the result. </a:t>
            </a:r>
          </a:p>
        </p:txBody>
      </p:sp>
      <p:sp>
        <p:nvSpPr>
          <p:cNvPr id="6" name="Rectangle 5"/>
          <p:cNvSpPr/>
          <p:nvPr/>
        </p:nvSpPr>
        <p:spPr>
          <a:xfrm>
            <a:off x="609600" y="5162349"/>
            <a:ext cx="8305800" cy="1200329"/>
          </a:xfrm>
          <a:prstGeom prst="rect">
            <a:avLst/>
          </a:prstGeom>
        </p:spPr>
        <p:txBody>
          <a:bodyPr wrap="square">
            <a:spAutoFit/>
          </a:bodyPr>
          <a:lstStyle/>
          <a:p>
            <a:r>
              <a:rPr lang="en-US" dirty="0"/>
              <a:t>The application of an n x n filter requires n</a:t>
            </a:r>
            <a:r>
              <a:rPr lang="en-US" baseline="30000" dirty="0"/>
              <a:t>2</a:t>
            </a:r>
            <a:r>
              <a:rPr lang="en-US" dirty="0"/>
              <a:t> multiplications, and n</a:t>
            </a:r>
            <a:r>
              <a:rPr lang="en-US" baseline="30000" dirty="0"/>
              <a:t>2</a:t>
            </a:r>
            <a:r>
              <a:rPr lang="en-US" dirty="0"/>
              <a:t> − 1 additions for each pixel in the image. But the application of an n x 1 filter only requires n multiplications and n − 1 additions. Since this must be done twice, the total number of multiplications and additions are 2n and 2n − 2, respectively. </a:t>
            </a:r>
          </a:p>
        </p:txBody>
      </p:sp>
    </p:spTree>
    <p:extLst>
      <p:ext uri="{BB962C8B-B14F-4D97-AF65-F5344CB8AC3E}">
        <p14:creationId xmlns:p14="http://schemas.microsoft.com/office/powerpoint/2010/main" val="630044808"/>
      </p:ext>
    </p:extLst>
  </p:cSld>
  <p:clrMapOvr>
    <a:masterClrMapping/>
  </p:clrMapOvr>
  <p:transition spd="med" advTm="7000">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Separable Filters</a:t>
            </a:r>
            <a:endParaRPr lang="en-US" sz="3200" dirty="0">
              <a:solidFill>
                <a:schemeClr val="bg1"/>
              </a:solidFill>
              <a:latin typeface="Times New Roman" pitchFamily="18" charset="0"/>
              <a:cs typeface="Times New Roman" pitchFamily="18" charset="0"/>
            </a:endParaRPr>
          </a:p>
        </p:txBody>
      </p:sp>
      <p:pic>
        <p:nvPicPr>
          <p:cNvPr id="7" name="Picture 6"/>
          <p:cNvPicPr>
            <a:picLocks noChangeAspect="1"/>
          </p:cNvPicPr>
          <p:nvPr/>
        </p:nvPicPr>
        <p:blipFill>
          <a:blip r:embed="rId3"/>
          <a:stretch>
            <a:fillRect/>
          </a:stretch>
        </p:blipFill>
        <p:spPr>
          <a:xfrm>
            <a:off x="533400" y="1828800"/>
            <a:ext cx="8001000" cy="2362200"/>
          </a:xfrm>
          <a:prstGeom prst="rect">
            <a:avLst/>
          </a:prstGeom>
        </p:spPr>
      </p:pic>
    </p:spTree>
    <p:extLst>
      <p:ext uri="{BB962C8B-B14F-4D97-AF65-F5344CB8AC3E}">
        <p14:creationId xmlns:p14="http://schemas.microsoft.com/office/powerpoint/2010/main" val="205132445"/>
      </p:ext>
    </p:extLst>
  </p:cSld>
  <p:clrMapOvr>
    <a:masterClrMapping/>
  </p:clrMapOvr>
  <p:transition spd="med" advTm="7000">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latin typeface="Times New Roman" pitchFamily="18" charset="0"/>
                <a:cs typeface="Times New Roman" pitchFamily="18" charset="0"/>
              </a:rPr>
              <a:t>Laplacian Filtering 3x3 mask</a:t>
            </a:r>
            <a:endParaRPr lang="en-US" sz="3200" dirty="0">
              <a:latin typeface="Times New Roman" pitchFamily="18" charset="0"/>
              <a:cs typeface="Times New Roman" pitchFamily="18" charset="0"/>
            </a:endParaRPr>
          </a:p>
        </p:txBody>
      </p:sp>
      <p:sp>
        <p:nvSpPr>
          <p:cNvPr id="7" name="TextBox 6"/>
          <p:cNvSpPr txBox="1"/>
          <p:nvPr/>
        </p:nvSpPr>
        <p:spPr>
          <a:xfrm>
            <a:off x="2532743" y="2654578"/>
            <a:ext cx="553357" cy="461665"/>
          </a:xfrm>
          <a:prstGeom prst="rect">
            <a:avLst/>
          </a:prstGeom>
          <a:noFill/>
        </p:spPr>
        <p:txBody>
          <a:bodyPr wrap="none" rtlCol="0">
            <a:spAutoFit/>
          </a:bodyPr>
          <a:lstStyle/>
          <a:p>
            <a:r>
              <a:rPr lang="en-US" sz="2400" dirty="0" smtClean="0"/>
              <a:t>p   </a:t>
            </a:r>
            <a:endParaRPr lang="en-US" sz="2400" dirty="0"/>
          </a:p>
        </p:txBody>
      </p:sp>
      <p:pic>
        <p:nvPicPr>
          <p:cNvPr id="3" name="Picture 2"/>
          <p:cNvPicPr>
            <a:picLocks noChangeAspect="1"/>
          </p:cNvPicPr>
          <p:nvPr/>
        </p:nvPicPr>
        <p:blipFill>
          <a:blip r:embed="rId2"/>
          <a:stretch>
            <a:fillRect/>
          </a:stretch>
        </p:blipFill>
        <p:spPr>
          <a:xfrm>
            <a:off x="3200400" y="1346334"/>
            <a:ext cx="3806825" cy="8382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9003104"/>
              </p:ext>
            </p:extLst>
          </p:nvPr>
        </p:nvGraphicFramePr>
        <p:xfrm>
          <a:off x="685800" y="3200400"/>
          <a:ext cx="1209558" cy="1143000"/>
        </p:xfrm>
        <a:graphic>
          <a:graphicData uri="http://schemas.openxmlformats.org/drawingml/2006/table">
            <a:tbl>
              <a:tblPr firstRow="1" bandRow="1">
                <a:tableStyleId>{5C22544A-7EE6-4342-B048-85BDC9FD1C3A}</a:tableStyleId>
              </a:tblPr>
              <a:tblGrid>
                <a:gridCol w="403186">
                  <a:extLst>
                    <a:ext uri="{9D8B030D-6E8A-4147-A177-3AD203B41FA5}">
                      <a16:colId xmlns="" xmlns:a16="http://schemas.microsoft.com/office/drawing/2014/main" val="20000"/>
                    </a:ext>
                  </a:extLst>
                </a:gridCol>
                <a:gridCol w="403186">
                  <a:extLst>
                    <a:ext uri="{9D8B030D-6E8A-4147-A177-3AD203B41FA5}">
                      <a16:colId xmlns="" xmlns:a16="http://schemas.microsoft.com/office/drawing/2014/main" val="20001"/>
                    </a:ext>
                  </a:extLst>
                </a:gridCol>
                <a:gridCol w="403186">
                  <a:extLst>
                    <a:ext uri="{9D8B030D-6E8A-4147-A177-3AD203B41FA5}">
                      <a16:colId xmlns="" xmlns:a16="http://schemas.microsoft.com/office/drawing/2014/main" val="20002"/>
                    </a:ext>
                  </a:extLst>
                </a:gridCol>
              </a:tblGrid>
              <a:tr h="381000">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81000">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smtClean="0">
                          <a:solidFill>
                            <a:schemeClr val="tx1"/>
                          </a:solidFill>
                        </a:rPr>
                        <a:t>4</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81000">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bl>
          </a:graphicData>
        </a:graphic>
      </p:graphicFrame>
      <p:graphicFrame>
        <p:nvGraphicFramePr>
          <p:cNvPr id="6" name="Table 5"/>
          <p:cNvGraphicFramePr>
            <a:graphicFrameLocks noGrp="1"/>
          </p:cNvGraphicFramePr>
          <p:nvPr>
            <p:extLst/>
          </p:nvPr>
        </p:nvGraphicFramePr>
        <p:xfrm>
          <a:off x="2408690" y="3200400"/>
          <a:ext cx="3314700" cy="2431145"/>
        </p:xfrm>
        <a:graphic>
          <a:graphicData uri="http://schemas.openxmlformats.org/drawingml/2006/table">
            <a:tbl>
              <a:tblPr firstRow="1" bandRow="1">
                <a:tableStyleId>{5C22544A-7EE6-4342-B048-85BDC9FD1C3A}</a:tableStyleId>
              </a:tblPr>
              <a:tblGrid>
                <a:gridCol w="552450">
                  <a:extLst>
                    <a:ext uri="{9D8B030D-6E8A-4147-A177-3AD203B41FA5}">
                      <a16:colId xmlns="" xmlns:a16="http://schemas.microsoft.com/office/drawing/2014/main" val="20000"/>
                    </a:ext>
                  </a:extLst>
                </a:gridCol>
                <a:gridCol w="552450">
                  <a:extLst>
                    <a:ext uri="{9D8B030D-6E8A-4147-A177-3AD203B41FA5}">
                      <a16:colId xmlns="" xmlns:a16="http://schemas.microsoft.com/office/drawing/2014/main" val="20001"/>
                    </a:ext>
                  </a:extLst>
                </a:gridCol>
                <a:gridCol w="552450">
                  <a:extLst>
                    <a:ext uri="{9D8B030D-6E8A-4147-A177-3AD203B41FA5}">
                      <a16:colId xmlns="" xmlns:a16="http://schemas.microsoft.com/office/drawing/2014/main" val="20002"/>
                    </a:ext>
                  </a:extLst>
                </a:gridCol>
                <a:gridCol w="552450">
                  <a:extLst>
                    <a:ext uri="{9D8B030D-6E8A-4147-A177-3AD203B41FA5}">
                      <a16:colId xmlns="" xmlns:a16="http://schemas.microsoft.com/office/drawing/2014/main" val="20003"/>
                    </a:ext>
                  </a:extLst>
                </a:gridCol>
                <a:gridCol w="552450">
                  <a:extLst>
                    <a:ext uri="{9D8B030D-6E8A-4147-A177-3AD203B41FA5}">
                      <a16:colId xmlns="" xmlns:a16="http://schemas.microsoft.com/office/drawing/2014/main" val="20004"/>
                    </a:ext>
                  </a:extLst>
                </a:gridCol>
                <a:gridCol w="552450">
                  <a:extLst>
                    <a:ext uri="{9D8B030D-6E8A-4147-A177-3AD203B41FA5}">
                      <a16:colId xmlns="" xmlns:a16="http://schemas.microsoft.com/office/drawing/2014/main" val="20005"/>
                    </a:ext>
                  </a:extLst>
                </a:gridCol>
              </a:tblGrid>
              <a:tr h="486229">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5</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4</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486229">
                <a:tc>
                  <a:txBody>
                    <a:bodyPr/>
                    <a:lstStyle/>
                    <a:p>
                      <a:pPr algn="ctr"/>
                      <a:r>
                        <a:rPr lang="en-US" sz="1400" b="0" dirty="0" smtClean="0">
                          <a:solidFill>
                            <a:schemeClr val="tx1"/>
                          </a:solidFill>
                        </a:rPr>
                        <a:t>5</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4</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8</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486229">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5</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486229">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5</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6</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486229">
                <a:tc>
                  <a:txBody>
                    <a:bodyPr/>
                    <a:lstStyle/>
                    <a:p>
                      <a:pPr algn="ctr"/>
                      <a:r>
                        <a:rPr lang="en-US" sz="1400" b="0" dirty="0" smtClean="0">
                          <a:solidFill>
                            <a:schemeClr val="tx1"/>
                          </a:solidFill>
                        </a:rPr>
                        <a:t>6</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4</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8</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bl>
          </a:graphicData>
        </a:graphic>
      </p:graphicFrame>
      <p:sp>
        <p:nvSpPr>
          <p:cNvPr id="10" name="TextBox 9"/>
          <p:cNvSpPr txBox="1"/>
          <p:nvPr/>
        </p:nvSpPr>
        <p:spPr>
          <a:xfrm>
            <a:off x="657726" y="2654579"/>
            <a:ext cx="533400" cy="461665"/>
          </a:xfrm>
          <a:prstGeom prst="rect">
            <a:avLst/>
          </a:prstGeom>
          <a:noFill/>
        </p:spPr>
        <p:txBody>
          <a:bodyPr wrap="square" rtlCol="0">
            <a:spAutoFit/>
          </a:bodyPr>
          <a:lstStyle/>
          <a:p>
            <a:r>
              <a:rPr lang="en-US" sz="2400" dirty="0" smtClean="0"/>
              <a:t>m   </a:t>
            </a:r>
            <a:endParaRPr lang="en-US" sz="2400" dirty="0"/>
          </a:p>
        </p:txBody>
      </p:sp>
      <p:sp>
        <p:nvSpPr>
          <p:cNvPr id="11" name="TextBox 10"/>
          <p:cNvSpPr txBox="1"/>
          <p:nvPr/>
        </p:nvSpPr>
        <p:spPr>
          <a:xfrm>
            <a:off x="776622" y="1568553"/>
            <a:ext cx="2971800" cy="369332"/>
          </a:xfrm>
          <a:prstGeom prst="rect">
            <a:avLst/>
          </a:prstGeom>
          <a:noFill/>
        </p:spPr>
        <p:txBody>
          <a:bodyPr wrap="square" rtlCol="0">
            <a:spAutoFit/>
          </a:bodyPr>
          <a:lstStyle/>
          <a:p>
            <a:r>
              <a:rPr lang="en-US" dirty="0" smtClean="0"/>
              <a:t>New pixel value at p(</a:t>
            </a:r>
            <a:r>
              <a:rPr lang="en-US" dirty="0" err="1" smtClean="0"/>
              <a:t>i,j</a:t>
            </a:r>
            <a:r>
              <a:rPr lang="en-US" dirty="0" smtClean="0"/>
              <a:t>) =</a:t>
            </a:r>
            <a:endParaRPr lang="en-US" dirty="0"/>
          </a:p>
        </p:txBody>
      </p:sp>
      <p:cxnSp>
        <p:nvCxnSpPr>
          <p:cNvPr id="13" name="Straight Arrow Connector 12"/>
          <p:cNvCxnSpPr/>
          <p:nvPr/>
        </p:nvCxnSpPr>
        <p:spPr>
          <a:xfrm flipH="1">
            <a:off x="3352800" y="3962400"/>
            <a:ext cx="2590800" cy="381000"/>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43600" y="3675476"/>
            <a:ext cx="3115810" cy="2862322"/>
          </a:xfrm>
          <a:prstGeom prst="rect">
            <a:avLst/>
          </a:prstGeom>
          <a:noFill/>
        </p:spPr>
        <p:txBody>
          <a:bodyPr wrap="square" rtlCol="0">
            <a:spAutoFit/>
          </a:bodyPr>
          <a:lstStyle/>
          <a:p>
            <a:r>
              <a:rPr lang="en-US" dirty="0" smtClean="0"/>
              <a:t>New pixel value = </a:t>
            </a:r>
            <a:endParaRPr lang="en-US" dirty="0"/>
          </a:p>
          <a:p>
            <a:r>
              <a:rPr lang="en-US" dirty="0" smtClean="0"/>
              <a:t>1 * 5 + -2 * 2 + 1 * 1 +</a:t>
            </a:r>
          </a:p>
          <a:p>
            <a:r>
              <a:rPr lang="en-US" dirty="0" smtClean="0"/>
              <a:t>-2 * 3 + 4 * 5 + -2 * 2 +</a:t>
            </a:r>
          </a:p>
          <a:p>
            <a:r>
              <a:rPr lang="en-US" dirty="0" smtClean="0"/>
              <a:t>1 * 3 + -2 * 2 + 1 * 1 =</a:t>
            </a:r>
          </a:p>
          <a:p>
            <a:endParaRPr lang="en-US" dirty="0"/>
          </a:p>
          <a:p>
            <a:r>
              <a:rPr lang="en-US" dirty="0" smtClean="0"/>
              <a:t>	12</a:t>
            </a:r>
          </a:p>
          <a:p>
            <a:endParaRPr lang="en-US" dirty="0"/>
          </a:p>
          <a:p>
            <a:r>
              <a:rPr lang="en-US" dirty="0" smtClean="0"/>
              <a:t>Note:  	3</a:t>
            </a:r>
            <a:r>
              <a:rPr lang="en-US" baseline="30000" dirty="0" smtClean="0"/>
              <a:t>2</a:t>
            </a:r>
            <a:r>
              <a:rPr lang="en-US" dirty="0" smtClean="0"/>
              <a:t> = 9 multiplications</a:t>
            </a:r>
          </a:p>
          <a:p>
            <a:r>
              <a:rPr lang="en-US" dirty="0"/>
              <a:t>	 3</a:t>
            </a:r>
            <a:r>
              <a:rPr lang="en-US" baseline="30000" dirty="0"/>
              <a:t>2</a:t>
            </a:r>
            <a:r>
              <a:rPr lang="en-US" dirty="0"/>
              <a:t> </a:t>
            </a:r>
            <a:r>
              <a:rPr lang="en-US" dirty="0" smtClean="0"/>
              <a:t>-1 = 8 additions</a:t>
            </a:r>
          </a:p>
          <a:p>
            <a:endParaRPr lang="en-US" dirty="0"/>
          </a:p>
        </p:txBody>
      </p:sp>
    </p:spTree>
    <p:extLst>
      <p:ext uri="{BB962C8B-B14F-4D97-AF65-F5344CB8AC3E}">
        <p14:creationId xmlns:p14="http://schemas.microsoft.com/office/powerpoint/2010/main" val="1554420575"/>
      </p:ext>
    </p:extLst>
  </p:cSld>
  <p:clrMapOvr>
    <a:masterClrMapping/>
  </p:clrMapOvr>
  <p:transition spd="med" advTm="7000">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latin typeface="Times New Roman" pitchFamily="18" charset="0"/>
                <a:cs typeface="Times New Roman" pitchFamily="18" charset="0"/>
              </a:rPr>
              <a:t>Laplacian Filtering Separated </a:t>
            </a:r>
            <a:endParaRPr lang="en-US" sz="3200" dirty="0">
              <a:latin typeface="Times New Roman" pitchFamily="18" charset="0"/>
              <a:cs typeface="Times New Roman" pitchFamily="18" charset="0"/>
            </a:endParaRPr>
          </a:p>
        </p:txBody>
      </p:sp>
      <p:sp>
        <p:nvSpPr>
          <p:cNvPr id="7" name="TextBox 6"/>
          <p:cNvSpPr txBox="1"/>
          <p:nvPr/>
        </p:nvSpPr>
        <p:spPr>
          <a:xfrm>
            <a:off x="2132011" y="781836"/>
            <a:ext cx="553357" cy="461665"/>
          </a:xfrm>
          <a:prstGeom prst="rect">
            <a:avLst/>
          </a:prstGeom>
          <a:noFill/>
        </p:spPr>
        <p:txBody>
          <a:bodyPr wrap="none" rtlCol="0">
            <a:spAutoFit/>
          </a:bodyPr>
          <a:lstStyle/>
          <a:p>
            <a:r>
              <a:rPr lang="en-US" sz="2400" dirty="0" smtClean="0"/>
              <a:t>p   </a:t>
            </a:r>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1102499714"/>
              </p:ext>
            </p:extLst>
          </p:nvPr>
        </p:nvGraphicFramePr>
        <p:xfrm>
          <a:off x="617677" y="1516391"/>
          <a:ext cx="403186" cy="1143000"/>
        </p:xfrm>
        <a:graphic>
          <a:graphicData uri="http://schemas.openxmlformats.org/drawingml/2006/table">
            <a:tbl>
              <a:tblPr firstRow="1" bandRow="1">
                <a:tableStyleId>{5C22544A-7EE6-4342-B048-85BDC9FD1C3A}</a:tableStyleId>
              </a:tblPr>
              <a:tblGrid>
                <a:gridCol w="403186">
                  <a:extLst>
                    <a:ext uri="{9D8B030D-6E8A-4147-A177-3AD203B41FA5}">
                      <a16:colId xmlns="" xmlns:a16="http://schemas.microsoft.com/office/drawing/2014/main" val="20000"/>
                    </a:ext>
                  </a:extLst>
                </a:gridCol>
              </a:tblGrid>
              <a:tr h="381000">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81000">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81000">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25141206"/>
              </p:ext>
            </p:extLst>
          </p:nvPr>
        </p:nvGraphicFramePr>
        <p:xfrm>
          <a:off x="2092172" y="1267564"/>
          <a:ext cx="3314700" cy="2431145"/>
        </p:xfrm>
        <a:graphic>
          <a:graphicData uri="http://schemas.openxmlformats.org/drawingml/2006/table">
            <a:tbl>
              <a:tblPr firstRow="1" bandRow="1">
                <a:tableStyleId>{5C22544A-7EE6-4342-B048-85BDC9FD1C3A}</a:tableStyleId>
              </a:tblPr>
              <a:tblGrid>
                <a:gridCol w="552450">
                  <a:extLst>
                    <a:ext uri="{9D8B030D-6E8A-4147-A177-3AD203B41FA5}">
                      <a16:colId xmlns="" xmlns:a16="http://schemas.microsoft.com/office/drawing/2014/main" val="20000"/>
                    </a:ext>
                  </a:extLst>
                </a:gridCol>
                <a:gridCol w="552450">
                  <a:extLst>
                    <a:ext uri="{9D8B030D-6E8A-4147-A177-3AD203B41FA5}">
                      <a16:colId xmlns="" xmlns:a16="http://schemas.microsoft.com/office/drawing/2014/main" val="20001"/>
                    </a:ext>
                  </a:extLst>
                </a:gridCol>
                <a:gridCol w="552450">
                  <a:extLst>
                    <a:ext uri="{9D8B030D-6E8A-4147-A177-3AD203B41FA5}">
                      <a16:colId xmlns="" xmlns:a16="http://schemas.microsoft.com/office/drawing/2014/main" val="20002"/>
                    </a:ext>
                  </a:extLst>
                </a:gridCol>
                <a:gridCol w="552450">
                  <a:extLst>
                    <a:ext uri="{9D8B030D-6E8A-4147-A177-3AD203B41FA5}">
                      <a16:colId xmlns="" xmlns:a16="http://schemas.microsoft.com/office/drawing/2014/main" val="20003"/>
                    </a:ext>
                  </a:extLst>
                </a:gridCol>
                <a:gridCol w="552450">
                  <a:extLst>
                    <a:ext uri="{9D8B030D-6E8A-4147-A177-3AD203B41FA5}">
                      <a16:colId xmlns="" xmlns:a16="http://schemas.microsoft.com/office/drawing/2014/main" val="20004"/>
                    </a:ext>
                  </a:extLst>
                </a:gridCol>
                <a:gridCol w="552450">
                  <a:extLst>
                    <a:ext uri="{9D8B030D-6E8A-4147-A177-3AD203B41FA5}">
                      <a16:colId xmlns="" xmlns:a16="http://schemas.microsoft.com/office/drawing/2014/main" val="20005"/>
                    </a:ext>
                  </a:extLst>
                </a:gridCol>
              </a:tblGrid>
              <a:tr h="486229">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5</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4</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486229">
                <a:tc>
                  <a:txBody>
                    <a:bodyPr/>
                    <a:lstStyle/>
                    <a:p>
                      <a:pPr algn="ctr"/>
                      <a:r>
                        <a:rPr lang="en-US" sz="1400" b="0" dirty="0" smtClean="0">
                          <a:solidFill>
                            <a:schemeClr val="tx1"/>
                          </a:solidFill>
                        </a:rPr>
                        <a:t>5</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4</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8</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486229">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5</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486229">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5</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6</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486229">
                <a:tc>
                  <a:txBody>
                    <a:bodyPr/>
                    <a:lstStyle/>
                    <a:p>
                      <a:pPr algn="ctr"/>
                      <a:r>
                        <a:rPr lang="en-US" sz="1400" b="0" dirty="0" smtClean="0">
                          <a:solidFill>
                            <a:schemeClr val="tx1"/>
                          </a:solidFill>
                        </a:rPr>
                        <a:t>6</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4</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8</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bl>
          </a:graphicData>
        </a:graphic>
      </p:graphicFrame>
      <p:sp>
        <p:nvSpPr>
          <p:cNvPr id="10" name="TextBox 9"/>
          <p:cNvSpPr txBox="1"/>
          <p:nvPr/>
        </p:nvSpPr>
        <p:spPr>
          <a:xfrm>
            <a:off x="492356" y="990600"/>
            <a:ext cx="790074" cy="461665"/>
          </a:xfrm>
          <a:prstGeom prst="rect">
            <a:avLst/>
          </a:prstGeom>
          <a:noFill/>
        </p:spPr>
        <p:txBody>
          <a:bodyPr wrap="square" rtlCol="0">
            <a:spAutoFit/>
          </a:bodyPr>
          <a:lstStyle/>
          <a:p>
            <a:r>
              <a:rPr lang="en-US" sz="2400" dirty="0" smtClean="0"/>
              <a:t>m1   </a:t>
            </a:r>
            <a:endParaRPr lang="en-US" sz="2400" dirty="0"/>
          </a:p>
        </p:txBody>
      </p:sp>
      <p:sp>
        <p:nvSpPr>
          <p:cNvPr id="14" name="TextBox 13"/>
          <p:cNvSpPr txBox="1"/>
          <p:nvPr/>
        </p:nvSpPr>
        <p:spPr>
          <a:xfrm>
            <a:off x="5638800" y="1222646"/>
            <a:ext cx="3352800" cy="5355312"/>
          </a:xfrm>
          <a:prstGeom prst="rect">
            <a:avLst/>
          </a:prstGeom>
          <a:noFill/>
        </p:spPr>
        <p:txBody>
          <a:bodyPr wrap="square" rtlCol="0">
            <a:spAutoFit/>
          </a:bodyPr>
          <a:lstStyle/>
          <a:p>
            <a:r>
              <a:rPr lang="en-US" dirty="0" smtClean="0"/>
              <a:t>After m1 applied to p</a:t>
            </a:r>
          </a:p>
          <a:p>
            <a:endParaRPr lang="en-US" dirty="0"/>
          </a:p>
          <a:p>
            <a:r>
              <a:rPr lang="en-US" dirty="0" smtClean="0"/>
              <a:t>1 * 2 + -2 * 5 + 1 * 2 = -6</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After m2  applied to p' = </a:t>
            </a:r>
          </a:p>
          <a:p>
            <a:endParaRPr lang="en-US" dirty="0"/>
          </a:p>
          <a:p>
            <a:r>
              <a:rPr lang="en-US" dirty="0" smtClean="0"/>
              <a:t>1 * 2 + -2 * -6 + 1 * -2 = 12</a:t>
            </a:r>
          </a:p>
          <a:p>
            <a:endParaRPr lang="en-US" dirty="0" smtClean="0"/>
          </a:p>
          <a:p>
            <a:endParaRPr lang="en-US" dirty="0"/>
          </a:p>
          <a:p>
            <a:r>
              <a:rPr lang="en-US" dirty="0" smtClean="0"/>
              <a:t>Note:  	2 * 3 = 6 multiplications</a:t>
            </a:r>
          </a:p>
          <a:p>
            <a:r>
              <a:rPr lang="en-US" dirty="0" smtClean="0"/>
              <a:t>	2 * 3 – 2 = 4 additions</a:t>
            </a:r>
          </a:p>
          <a:p>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994279289"/>
              </p:ext>
            </p:extLst>
          </p:nvPr>
        </p:nvGraphicFramePr>
        <p:xfrm>
          <a:off x="685800" y="5141216"/>
          <a:ext cx="1209558" cy="381000"/>
        </p:xfrm>
        <a:graphic>
          <a:graphicData uri="http://schemas.openxmlformats.org/drawingml/2006/table">
            <a:tbl>
              <a:tblPr firstRow="1" bandRow="1">
                <a:tableStyleId>{5C22544A-7EE6-4342-B048-85BDC9FD1C3A}</a:tableStyleId>
              </a:tblPr>
              <a:tblGrid>
                <a:gridCol w="403186">
                  <a:extLst>
                    <a:ext uri="{9D8B030D-6E8A-4147-A177-3AD203B41FA5}">
                      <a16:colId xmlns="" xmlns:a16="http://schemas.microsoft.com/office/drawing/2014/main" val="20000"/>
                    </a:ext>
                  </a:extLst>
                </a:gridCol>
                <a:gridCol w="403186">
                  <a:extLst>
                    <a:ext uri="{9D8B030D-6E8A-4147-A177-3AD203B41FA5}">
                      <a16:colId xmlns="" xmlns:a16="http://schemas.microsoft.com/office/drawing/2014/main" val="20001"/>
                    </a:ext>
                  </a:extLst>
                </a:gridCol>
                <a:gridCol w="403186">
                  <a:extLst>
                    <a:ext uri="{9D8B030D-6E8A-4147-A177-3AD203B41FA5}">
                      <a16:colId xmlns="" xmlns:a16="http://schemas.microsoft.com/office/drawing/2014/main" val="20002"/>
                    </a:ext>
                  </a:extLst>
                </a:gridCol>
              </a:tblGrid>
              <a:tr h="381000">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
        <p:nvSpPr>
          <p:cNvPr id="15" name="TextBox 14"/>
          <p:cNvSpPr txBox="1"/>
          <p:nvPr/>
        </p:nvSpPr>
        <p:spPr>
          <a:xfrm>
            <a:off x="625826" y="4644972"/>
            <a:ext cx="790074" cy="461665"/>
          </a:xfrm>
          <a:prstGeom prst="rect">
            <a:avLst/>
          </a:prstGeom>
          <a:noFill/>
        </p:spPr>
        <p:txBody>
          <a:bodyPr wrap="square" rtlCol="0">
            <a:spAutoFit/>
          </a:bodyPr>
          <a:lstStyle/>
          <a:p>
            <a:r>
              <a:rPr lang="en-US" sz="2400" dirty="0" smtClean="0"/>
              <a:t>m2   </a:t>
            </a:r>
            <a:endParaRPr lang="en-US" sz="2400" dirty="0"/>
          </a:p>
        </p:txBody>
      </p:sp>
      <p:graphicFrame>
        <p:nvGraphicFramePr>
          <p:cNvPr id="16" name="Table 15"/>
          <p:cNvGraphicFramePr>
            <a:graphicFrameLocks noGrp="1"/>
          </p:cNvGraphicFramePr>
          <p:nvPr>
            <p:extLst>
              <p:ext uri="{D42A27DB-BD31-4B8C-83A1-F6EECF244321}">
                <p14:modId xmlns:p14="http://schemas.microsoft.com/office/powerpoint/2010/main" val="2520819678"/>
              </p:ext>
            </p:extLst>
          </p:nvPr>
        </p:nvGraphicFramePr>
        <p:xfrm>
          <a:off x="2070515" y="4191000"/>
          <a:ext cx="3314700" cy="2431145"/>
        </p:xfrm>
        <a:graphic>
          <a:graphicData uri="http://schemas.openxmlformats.org/drawingml/2006/table">
            <a:tbl>
              <a:tblPr firstRow="1" bandRow="1">
                <a:tableStyleId>{5C22544A-7EE6-4342-B048-85BDC9FD1C3A}</a:tableStyleId>
              </a:tblPr>
              <a:tblGrid>
                <a:gridCol w="552450">
                  <a:extLst>
                    <a:ext uri="{9D8B030D-6E8A-4147-A177-3AD203B41FA5}">
                      <a16:colId xmlns="" xmlns:a16="http://schemas.microsoft.com/office/drawing/2014/main" val="20000"/>
                    </a:ext>
                  </a:extLst>
                </a:gridCol>
                <a:gridCol w="552450">
                  <a:extLst>
                    <a:ext uri="{9D8B030D-6E8A-4147-A177-3AD203B41FA5}">
                      <a16:colId xmlns="" xmlns:a16="http://schemas.microsoft.com/office/drawing/2014/main" val="20001"/>
                    </a:ext>
                  </a:extLst>
                </a:gridCol>
                <a:gridCol w="552450">
                  <a:extLst>
                    <a:ext uri="{9D8B030D-6E8A-4147-A177-3AD203B41FA5}">
                      <a16:colId xmlns="" xmlns:a16="http://schemas.microsoft.com/office/drawing/2014/main" val="20002"/>
                    </a:ext>
                  </a:extLst>
                </a:gridCol>
                <a:gridCol w="552450">
                  <a:extLst>
                    <a:ext uri="{9D8B030D-6E8A-4147-A177-3AD203B41FA5}">
                      <a16:colId xmlns="" xmlns:a16="http://schemas.microsoft.com/office/drawing/2014/main" val="20003"/>
                    </a:ext>
                  </a:extLst>
                </a:gridCol>
                <a:gridCol w="552450">
                  <a:extLst>
                    <a:ext uri="{9D8B030D-6E8A-4147-A177-3AD203B41FA5}">
                      <a16:colId xmlns="" xmlns:a16="http://schemas.microsoft.com/office/drawing/2014/main" val="20004"/>
                    </a:ext>
                  </a:extLst>
                </a:gridCol>
                <a:gridCol w="552450">
                  <a:extLst>
                    <a:ext uri="{9D8B030D-6E8A-4147-A177-3AD203B41FA5}">
                      <a16:colId xmlns="" xmlns:a16="http://schemas.microsoft.com/office/drawing/2014/main" val="20005"/>
                    </a:ext>
                  </a:extLst>
                </a:gridCol>
              </a:tblGrid>
              <a:tr h="486229">
                <a:tc>
                  <a:txBody>
                    <a:bodyPr/>
                    <a:lstStyle/>
                    <a:p>
                      <a:pPr algn="ctr" fontAlgn="b"/>
                      <a:r>
                        <a:rPr lang="en-US" sz="14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Calibri" panose="020F0502020204030204" pitchFamily="34"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Calibri" panose="020F0502020204030204" pitchFamily="34"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Calibri" panose="020F0502020204030204" pitchFamily="34"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Calibri" panose="020F050202020403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486229">
                <a:tc>
                  <a:txBody>
                    <a:bodyPr/>
                    <a:lstStyle/>
                    <a:p>
                      <a:pPr algn="ctr" fontAlgn="b"/>
                      <a:r>
                        <a:rPr lang="en-US" sz="1400" b="0" i="0" u="none" strike="noStrike">
                          <a:solidFill>
                            <a:srgbClr val="000000"/>
                          </a:solidFill>
                          <a:effectLst/>
                          <a:latin typeface="Calibri" panose="020F0502020204030204" pitchFamily="34"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panose="020F0502020204030204" pitchFamily="34"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a:solidFill>
                            <a:srgbClr val="000000"/>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Calibri" panose="020F0502020204030204" pitchFamily="34"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Calibri" panose="020F050202020403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486229">
                <a:tc>
                  <a:txBody>
                    <a:bodyPr/>
                    <a:lstStyle/>
                    <a:p>
                      <a:pPr algn="ctr" fontAlgn="b"/>
                      <a:r>
                        <a:rPr lang="en-US" sz="1400" b="0" i="0" u="none" strike="noStrike">
                          <a:solidFill>
                            <a:srgbClr val="000000"/>
                          </a:solidFill>
                          <a:effectLst/>
                          <a:latin typeface="Calibri" panose="020F0502020204030204" pitchFamily="34"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a:solidFill>
                            <a:srgbClr val="000000"/>
                          </a:solidFill>
                          <a:effectLst/>
                          <a:latin typeface="Calibri" panose="020F0502020204030204" pitchFamily="34"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en-US" sz="1400" b="0" i="0" u="none" strike="noStrike">
                          <a:solidFill>
                            <a:srgbClr val="000000"/>
                          </a:solidFill>
                          <a:effectLst/>
                          <a:latin typeface="Calibri" panose="020F0502020204030204" pitchFamily="34"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panose="020F0502020204030204" pitchFamily="34"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Calibri" panose="020F0502020204030204" pitchFamily="34"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486229">
                <a:tc>
                  <a:txBody>
                    <a:bodyPr/>
                    <a:lstStyle/>
                    <a:p>
                      <a:pPr algn="ctr" fontAlgn="b"/>
                      <a:r>
                        <a:rPr lang="en-US" sz="14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a:solidFill>
                            <a:srgbClr val="000000"/>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a:solidFill>
                            <a:srgbClr val="000000"/>
                          </a:solidFill>
                          <a:effectLst/>
                          <a:latin typeface="Calibri" panose="020F0502020204030204" pitchFamily="34"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a:solidFill>
                            <a:srgbClr val="000000"/>
                          </a:solidFill>
                          <a:effectLst/>
                          <a:latin typeface="Calibri" panose="020F0502020204030204" pitchFamily="34"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Calibri" panose="020F0502020204030204" pitchFamily="34"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486229">
                <a:tc>
                  <a:txBody>
                    <a:bodyPr/>
                    <a:lstStyle/>
                    <a:p>
                      <a:pPr algn="ctr" fontAlgn="b"/>
                      <a:r>
                        <a:rPr lang="en-US" sz="1400" b="0" i="0" u="none" strike="noStrike">
                          <a:solidFill>
                            <a:srgbClr val="000000"/>
                          </a:solidFill>
                          <a:effectLst/>
                          <a:latin typeface="Calibri" panose="020F0502020204030204" pitchFamily="34"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Calibri" panose="020F0502020204030204" pitchFamily="34"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747304400"/>
      </p:ext>
    </p:extLst>
  </p:cSld>
  <p:clrMapOvr>
    <a:masterClrMapping/>
  </p:clrMapOvr>
  <p:transition spd="med" advTm="7000">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Filtering in Python</a:t>
            </a:r>
            <a:endParaRPr lang="en-US" sz="3200" dirty="0">
              <a:solidFill>
                <a:schemeClr val="bg1"/>
              </a:solidFill>
              <a:latin typeface="Times New Roman" pitchFamily="18" charset="0"/>
              <a:cs typeface="Times New Roman" pitchFamily="18" charset="0"/>
            </a:endParaRPr>
          </a:p>
        </p:txBody>
      </p:sp>
      <p:sp>
        <p:nvSpPr>
          <p:cNvPr id="4" name="Rectangle 3"/>
          <p:cNvSpPr/>
          <p:nvPr/>
        </p:nvSpPr>
        <p:spPr>
          <a:xfrm>
            <a:off x="228600" y="1524000"/>
            <a:ext cx="8610600" cy="1938992"/>
          </a:xfrm>
          <a:prstGeom prst="rect">
            <a:avLst/>
          </a:prstGeom>
        </p:spPr>
        <p:txBody>
          <a:bodyPr wrap="square">
            <a:spAutoFit/>
          </a:bodyPr>
          <a:lstStyle/>
          <a:p>
            <a:r>
              <a:rPr lang="en-US" sz="2400" dirty="0" smtClean="0"/>
              <a:t>Python has no equivalent to </a:t>
            </a:r>
            <a:r>
              <a:rPr lang="en-US" sz="2400" i="1" dirty="0" err="1" smtClean="0"/>
              <a:t>fspecial</a:t>
            </a:r>
            <a:r>
              <a:rPr lang="en-US" sz="2400" dirty="0" smtClean="0"/>
              <a:t> and </a:t>
            </a:r>
            <a:r>
              <a:rPr lang="en-US" sz="2400" i="1" dirty="0" err="1" smtClean="0"/>
              <a:t>imfilter</a:t>
            </a:r>
            <a:endParaRPr lang="en-US" sz="2400" i="1" dirty="0" smtClean="0"/>
          </a:p>
          <a:p>
            <a:endParaRPr lang="en-US" sz="2400" i="1" dirty="0"/>
          </a:p>
          <a:p>
            <a:r>
              <a:rPr lang="en-US" sz="2400" dirty="0"/>
              <a:t>Linear filtering can be performed by using </a:t>
            </a:r>
            <a:r>
              <a:rPr lang="en-US" sz="2400" i="1" dirty="0"/>
              <a:t>convolve</a:t>
            </a:r>
            <a:r>
              <a:rPr lang="en-US" sz="2400" dirty="0"/>
              <a:t> or </a:t>
            </a:r>
            <a:r>
              <a:rPr lang="en-US" sz="2400" i="1" dirty="0"/>
              <a:t>correlate</a:t>
            </a:r>
            <a:r>
              <a:rPr lang="en-US" sz="2400" dirty="0"/>
              <a:t> from the </a:t>
            </a:r>
            <a:r>
              <a:rPr lang="en-US" sz="2400" dirty="0" err="1"/>
              <a:t>ndimage</a:t>
            </a:r>
            <a:r>
              <a:rPr lang="en-US" sz="2400" dirty="0"/>
              <a:t> module of </a:t>
            </a:r>
            <a:r>
              <a:rPr lang="en-US" sz="2400" dirty="0" smtClean="0"/>
              <a:t>the </a:t>
            </a:r>
            <a:r>
              <a:rPr lang="en-US" sz="2400" dirty="0" err="1" smtClean="0"/>
              <a:t>scipy</a:t>
            </a:r>
            <a:r>
              <a:rPr lang="en-US" sz="2400" dirty="0" smtClean="0"/>
              <a:t> library</a:t>
            </a:r>
            <a:r>
              <a:rPr lang="en-US" sz="2400" dirty="0"/>
              <a:t>, or </a:t>
            </a:r>
            <a:r>
              <a:rPr lang="en-US" sz="2400" dirty="0" err="1"/>
              <a:t>generic_filter</a:t>
            </a:r>
            <a:endParaRPr lang="en-US" sz="2400" dirty="0" smtClean="0"/>
          </a:p>
          <a:p>
            <a:endParaRPr lang="en-US" sz="2400" dirty="0" smtClean="0"/>
          </a:p>
        </p:txBody>
      </p:sp>
      <p:pic>
        <p:nvPicPr>
          <p:cNvPr id="3" name="Picture 2"/>
          <p:cNvPicPr>
            <a:picLocks noChangeAspect="1"/>
          </p:cNvPicPr>
          <p:nvPr/>
        </p:nvPicPr>
        <p:blipFill>
          <a:blip r:embed="rId3"/>
          <a:stretch>
            <a:fillRect/>
          </a:stretch>
        </p:blipFill>
        <p:spPr>
          <a:xfrm>
            <a:off x="123825" y="3334433"/>
            <a:ext cx="8820150" cy="3362325"/>
          </a:xfrm>
          <a:prstGeom prst="rect">
            <a:avLst/>
          </a:prstGeom>
        </p:spPr>
      </p:pic>
      <p:sp>
        <p:nvSpPr>
          <p:cNvPr id="10" name="Oval 9"/>
          <p:cNvSpPr/>
          <p:nvPr/>
        </p:nvSpPr>
        <p:spPr>
          <a:xfrm>
            <a:off x="5638800" y="4114800"/>
            <a:ext cx="2743200" cy="76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p:cNvSpPr txBox="1"/>
          <p:nvPr/>
        </p:nvSpPr>
        <p:spPr>
          <a:xfrm>
            <a:off x="5943600" y="4191000"/>
            <a:ext cx="2380648" cy="646331"/>
          </a:xfrm>
          <a:prstGeom prst="rect">
            <a:avLst/>
          </a:prstGeom>
          <a:noFill/>
        </p:spPr>
        <p:txBody>
          <a:bodyPr wrap="square" rtlCol="0">
            <a:spAutoFit/>
          </a:bodyPr>
          <a:lstStyle/>
          <a:p>
            <a:r>
              <a:rPr lang="en-US" dirty="0" smtClean="0"/>
              <a:t>x is representative of an image matrix</a:t>
            </a:r>
            <a:endParaRPr lang="en-US" dirty="0"/>
          </a:p>
        </p:txBody>
      </p:sp>
      <p:sp>
        <p:nvSpPr>
          <p:cNvPr id="11" name="Oval 10"/>
          <p:cNvSpPr/>
          <p:nvPr/>
        </p:nvSpPr>
        <p:spPr>
          <a:xfrm>
            <a:off x="5696552" y="5015596"/>
            <a:ext cx="2743200" cy="76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p:cNvSpPr txBox="1"/>
          <p:nvPr/>
        </p:nvSpPr>
        <p:spPr>
          <a:xfrm>
            <a:off x="6001352" y="5091796"/>
            <a:ext cx="2380648" cy="646331"/>
          </a:xfrm>
          <a:prstGeom prst="rect">
            <a:avLst/>
          </a:prstGeom>
          <a:noFill/>
        </p:spPr>
        <p:txBody>
          <a:bodyPr wrap="square" rtlCol="0">
            <a:spAutoFit/>
          </a:bodyPr>
          <a:lstStyle/>
          <a:p>
            <a:r>
              <a:rPr lang="en-US" dirty="0" smtClean="0"/>
              <a:t>a is representative of a 3x3 averaging filter</a:t>
            </a:r>
            <a:endParaRPr lang="en-US" dirty="0"/>
          </a:p>
        </p:txBody>
      </p:sp>
      <p:cxnSp>
        <p:nvCxnSpPr>
          <p:cNvPr id="14" name="Straight Arrow Connector 13"/>
          <p:cNvCxnSpPr/>
          <p:nvPr/>
        </p:nvCxnSpPr>
        <p:spPr>
          <a:xfrm flipH="1" flipV="1">
            <a:off x="4953000" y="4052204"/>
            <a:ext cx="990601" cy="210935"/>
          </a:xfrm>
          <a:prstGeom prst="straightConnector1">
            <a:avLst/>
          </a:prstGeom>
          <a:ln w="28575">
            <a:solidFill>
              <a:srgbClr val="F79646"/>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p:cNvCxnSpPr/>
          <p:nvPr/>
        </p:nvCxnSpPr>
        <p:spPr>
          <a:xfrm flipH="1" flipV="1">
            <a:off x="2971800" y="4343400"/>
            <a:ext cx="1143000" cy="170765"/>
          </a:xfrm>
          <a:prstGeom prst="straightConnector1">
            <a:avLst/>
          </a:prstGeom>
          <a:ln w="28575">
            <a:solidFill>
              <a:srgbClr val="F79646"/>
            </a:solidFill>
            <a:tailEnd type="triangle"/>
          </a:ln>
        </p:spPr>
        <p:style>
          <a:lnRef idx="1">
            <a:schemeClr val="accent2"/>
          </a:lnRef>
          <a:fillRef idx="0">
            <a:schemeClr val="accent2"/>
          </a:fillRef>
          <a:effectRef idx="0">
            <a:schemeClr val="accent2"/>
          </a:effectRef>
          <a:fontRef idx="minor">
            <a:schemeClr val="tx1"/>
          </a:fontRef>
        </p:style>
      </p:cxnSp>
      <p:cxnSp>
        <p:nvCxnSpPr>
          <p:cNvPr id="26" name="Straight Connector 25"/>
          <p:cNvCxnSpPr/>
          <p:nvPr/>
        </p:nvCxnSpPr>
        <p:spPr>
          <a:xfrm>
            <a:off x="4533900" y="4610773"/>
            <a:ext cx="2171700" cy="404822"/>
          </a:xfrm>
          <a:prstGeom prst="line">
            <a:avLst/>
          </a:prstGeom>
          <a:ln w="28575">
            <a:solidFill>
              <a:srgbClr val="F7964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273263"/>
      </p:ext>
    </p:extLst>
  </p:cSld>
  <p:clrMapOvr>
    <a:masterClrMapping/>
  </p:clrMapOvr>
  <p:transition spd="med" advTm="7000">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Filtering in Python</a:t>
            </a:r>
            <a:endParaRPr lang="en-US" sz="3200" dirty="0">
              <a:solidFill>
                <a:schemeClr val="bg1"/>
              </a:solidFill>
              <a:latin typeface="Times New Roman" pitchFamily="18" charset="0"/>
              <a:cs typeface="Times New Roman" pitchFamily="18" charset="0"/>
            </a:endParaRPr>
          </a:p>
        </p:txBody>
      </p:sp>
      <p:sp>
        <p:nvSpPr>
          <p:cNvPr id="9" name="TextBox 8"/>
          <p:cNvSpPr txBox="1"/>
          <p:nvPr/>
        </p:nvSpPr>
        <p:spPr>
          <a:xfrm>
            <a:off x="381000" y="1371600"/>
            <a:ext cx="1734899" cy="830997"/>
          </a:xfrm>
          <a:prstGeom prst="rect">
            <a:avLst/>
          </a:prstGeom>
          <a:noFill/>
        </p:spPr>
        <p:txBody>
          <a:bodyPr wrap="none" rtlCol="0">
            <a:spAutoFit/>
          </a:bodyPr>
          <a:lstStyle/>
          <a:p>
            <a:r>
              <a:rPr lang="en-US" sz="4800" dirty="0" smtClean="0"/>
              <a:t>Try it: </a:t>
            </a:r>
            <a:endParaRPr lang="en-US" sz="4800" dirty="0"/>
          </a:p>
        </p:txBody>
      </p:sp>
      <p:sp>
        <p:nvSpPr>
          <p:cNvPr id="3" name="Rectangle 2"/>
          <p:cNvSpPr/>
          <p:nvPr/>
        </p:nvSpPr>
        <p:spPr>
          <a:xfrm>
            <a:off x="762000" y="2201811"/>
            <a:ext cx="8915400" cy="4154984"/>
          </a:xfrm>
          <a:prstGeom prst="rect">
            <a:avLst/>
          </a:prstGeom>
        </p:spPr>
        <p:txBody>
          <a:bodyPr wrap="square">
            <a:spAutoFit/>
          </a:bodyPr>
          <a:lstStyle/>
          <a:p>
            <a:r>
              <a:rPr lang="en-US" sz="2400" dirty="0"/>
              <a:t>import skimage.io as </a:t>
            </a:r>
            <a:r>
              <a:rPr lang="en-US" sz="2400" dirty="0" err="1"/>
              <a:t>io</a:t>
            </a:r>
            <a:endParaRPr lang="en-US" sz="2400" dirty="0"/>
          </a:p>
          <a:p>
            <a:r>
              <a:rPr lang="en-US" sz="2400" dirty="0"/>
              <a:t>import </a:t>
            </a:r>
            <a:r>
              <a:rPr lang="en-US" sz="2400" dirty="0" err="1"/>
              <a:t>scipy.ndimage</a:t>
            </a:r>
            <a:r>
              <a:rPr lang="en-US" sz="2400" dirty="0"/>
              <a:t> as </a:t>
            </a:r>
            <a:r>
              <a:rPr lang="en-US" sz="2400" dirty="0" err="1"/>
              <a:t>ndi</a:t>
            </a:r>
            <a:endParaRPr lang="en-US" sz="2400" dirty="0"/>
          </a:p>
          <a:p>
            <a:r>
              <a:rPr lang="en-US" sz="2400" dirty="0"/>
              <a:t>import </a:t>
            </a:r>
            <a:r>
              <a:rPr lang="en-US" sz="2400" dirty="0" err="1"/>
              <a:t>numpy</a:t>
            </a:r>
            <a:r>
              <a:rPr lang="en-US" sz="2400" dirty="0"/>
              <a:t> as np</a:t>
            </a:r>
          </a:p>
          <a:p>
            <a:r>
              <a:rPr lang="en-US" sz="2400" dirty="0"/>
              <a:t>import </a:t>
            </a:r>
            <a:r>
              <a:rPr lang="en-US" sz="2400" dirty="0" err="1"/>
              <a:t>matplotlib.pyplot</a:t>
            </a:r>
            <a:r>
              <a:rPr lang="en-US" sz="2400" dirty="0"/>
              <a:t> as </a:t>
            </a:r>
            <a:r>
              <a:rPr lang="en-US" sz="2400" dirty="0" err="1"/>
              <a:t>plt</a:t>
            </a:r>
            <a:endParaRPr lang="en-US" sz="2400" dirty="0"/>
          </a:p>
          <a:p>
            <a:endParaRPr lang="en-US" sz="2400" dirty="0"/>
          </a:p>
          <a:p>
            <a:r>
              <a:rPr lang="en-US" sz="2400" dirty="0"/>
              <a:t>c = </a:t>
            </a:r>
            <a:r>
              <a:rPr lang="en-US" sz="2400" dirty="0" err="1"/>
              <a:t>io.imread</a:t>
            </a:r>
            <a:r>
              <a:rPr lang="en-US" sz="2400" dirty="0"/>
              <a:t>('cameraman.png')</a:t>
            </a:r>
          </a:p>
          <a:p>
            <a:r>
              <a:rPr lang="en-US" sz="2400" dirty="0" err="1"/>
              <a:t>cf</a:t>
            </a:r>
            <a:r>
              <a:rPr lang="en-US" sz="2400" dirty="0"/>
              <a:t> = </a:t>
            </a:r>
            <a:r>
              <a:rPr lang="en-US" sz="2400" dirty="0" err="1"/>
              <a:t>ndi.convolve</a:t>
            </a:r>
            <a:r>
              <a:rPr lang="en-US" sz="2400" dirty="0"/>
              <a:t>(c, </a:t>
            </a:r>
            <a:r>
              <a:rPr lang="en-US" sz="2400" dirty="0" err="1"/>
              <a:t>np.ones</a:t>
            </a:r>
            <a:r>
              <a:rPr lang="en-US" sz="2400" dirty="0"/>
              <a:t>((9, 9))/</a:t>
            </a:r>
            <a:r>
              <a:rPr lang="en-US" sz="2400" dirty="0" smtClean="0"/>
              <a:t>81)</a:t>
            </a:r>
            <a:endParaRPr lang="en-US" sz="2400" dirty="0"/>
          </a:p>
          <a:p>
            <a:r>
              <a:rPr lang="en-US" sz="2400" dirty="0"/>
              <a:t>fig, (ax1, ax2) = </a:t>
            </a:r>
            <a:r>
              <a:rPr lang="en-US" sz="2400" dirty="0" err="1"/>
              <a:t>plt.subplots</a:t>
            </a:r>
            <a:r>
              <a:rPr lang="en-US" sz="2400" dirty="0"/>
              <a:t>(</a:t>
            </a:r>
            <a:r>
              <a:rPr lang="en-US" sz="2400" dirty="0" err="1"/>
              <a:t>ncols</a:t>
            </a:r>
            <a:r>
              <a:rPr lang="en-US" sz="2400" dirty="0"/>
              <a:t>=2)</a:t>
            </a:r>
          </a:p>
          <a:p>
            <a:endParaRPr lang="en-US" sz="2400" dirty="0"/>
          </a:p>
          <a:p>
            <a:r>
              <a:rPr lang="en-US" sz="2400" dirty="0"/>
              <a:t>ax1.imshow(c, </a:t>
            </a:r>
            <a:r>
              <a:rPr lang="en-US" sz="2400" dirty="0" err="1"/>
              <a:t>cmap</a:t>
            </a:r>
            <a:r>
              <a:rPr lang="en-US" sz="2400" dirty="0"/>
              <a:t>='gray')</a:t>
            </a:r>
          </a:p>
          <a:p>
            <a:r>
              <a:rPr lang="en-US" sz="2400" dirty="0"/>
              <a:t>ax2.imshow(</a:t>
            </a:r>
            <a:r>
              <a:rPr lang="en-US" sz="2400" dirty="0" err="1"/>
              <a:t>cf</a:t>
            </a:r>
            <a:r>
              <a:rPr lang="en-US" sz="2400" dirty="0"/>
              <a:t>, </a:t>
            </a:r>
            <a:r>
              <a:rPr lang="en-US" sz="2400" dirty="0" err="1"/>
              <a:t>cmap</a:t>
            </a:r>
            <a:r>
              <a:rPr lang="en-US" sz="2400" dirty="0"/>
              <a:t>='gray')</a:t>
            </a:r>
          </a:p>
        </p:txBody>
      </p:sp>
    </p:spTree>
    <p:extLst>
      <p:ext uri="{BB962C8B-B14F-4D97-AF65-F5344CB8AC3E}">
        <p14:creationId xmlns:p14="http://schemas.microsoft.com/office/powerpoint/2010/main" val="892742188"/>
      </p:ext>
    </p:extLst>
  </p:cSld>
  <p:clrMapOvr>
    <a:masterClrMapping/>
  </p:clrMapOvr>
  <p:transition spd="med" advTm="7000">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Filtering in Python</a:t>
            </a:r>
            <a:endParaRPr lang="en-US" sz="3200" dirty="0">
              <a:solidFill>
                <a:schemeClr val="bg1"/>
              </a:solidFill>
              <a:latin typeface="Times New Roman" pitchFamily="18" charset="0"/>
              <a:cs typeface="Times New Roman" pitchFamily="18" charset="0"/>
            </a:endParaRPr>
          </a:p>
        </p:txBody>
      </p:sp>
      <p:pic>
        <p:nvPicPr>
          <p:cNvPr id="4" name="Picture 3"/>
          <p:cNvPicPr>
            <a:picLocks noChangeAspect="1"/>
          </p:cNvPicPr>
          <p:nvPr/>
        </p:nvPicPr>
        <p:blipFill>
          <a:blip r:embed="rId3"/>
          <a:stretch>
            <a:fillRect/>
          </a:stretch>
        </p:blipFill>
        <p:spPr>
          <a:xfrm>
            <a:off x="457200" y="1600200"/>
            <a:ext cx="8088331" cy="4786313"/>
          </a:xfrm>
          <a:prstGeom prst="rect">
            <a:avLst/>
          </a:prstGeom>
        </p:spPr>
      </p:pic>
    </p:spTree>
    <p:extLst>
      <p:ext uri="{BB962C8B-B14F-4D97-AF65-F5344CB8AC3E}">
        <p14:creationId xmlns:p14="http://schemas.microsoft.com/office/powerpoint/2010/main" val="584430598"/>
      </p:ext>
    </p:extLst>
  </p:cSld>
  <p:clrMapOvr>
    <a:masterClrMapping/>
  </p:clrMapOvr>
  <p:transition spd="med" advTm="7000">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4000" dirty="0" smtClean="0">
                <a:solidFill>
                  <a:schemeClr val="bg1"/>
                </a:solidFill>
                <a:latin typeface="Times New Roman" pitchFamily="18" charset="0"/>
                <a:cs typeface="Times New Roman" pitchFamily="18" charset="0"/>
              </a:rPr>
              <a:t>Neighborhood Processing </a:t>
            </a:r>
            <a:endParaRPr lang="en-US" sz="4000" dirty="0">
              <a:solidFill>
                <a:schemeClr val="bg1"/>
              </a:solidFill>
              <a:latin typeface="Times New Roman" pitchFamily="18" charset="0"/>
              <a:cs typeface="Times New Roman" pitchFamily="18" charset="0"/>
            </a:endParaRPr>
          </a:p>
        </p:txBody>
      </p:sp>
      <p:pic>
        <p:nvPicPr>
          <p:cNvPr id="5" name="Picture 4"/>
          <p:cNvPicPr>
            <a:picLocks noChangeAspect="1"/>
          </p:cNvPicPr>
          <p:nvPr/>
        </p:nvPicPr>
        <p:blipFill>
          <a:blip r:embed="rId3"/>
          <a:stretch>
            <a:fillRect/>
          </a:stretch>
        </p:blipFill>
        <p:spPr>
          <a:xfrm>
            <a:off x="914400" y="2362200"/>
            <a:ext cx="7239000" cy="2819400"/>
          </a:xfrm>
          <a:prstGeom prst="rect">
            <a:avLst/>
          </a:prstGeom>
        </p:spPr>
      </p:pic>
    </p:spTree>
    <p:extLst>
      <p:ext uri="{BB962C8B-B14F-4D97-AF65-F5344CB8AC3E}">
        <p14:creationId xmlns:p14="http://schemas.microsoft.com/office/powerpoint/2010/main" val="2665597000"/>
      </p:ext>
    </p:extLst>
  </p:cSld>
  <p:clrMapOvr>
    <a:masterClrMapping/>
  </p:clrMapOvr>
  <p:transition spd="med" advTm="7000">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Frequencies</a:t>
            </a:r>
            <a:endParaRPr lang="en-US" sz="3200" dirty="0">
              <a:solidFill>
                <a:schemeClr val="bg1"/>
              </a:solidFill>
              <a:latin typeface="Times New Roman" pitchFamily="18" charset="0"/>
              <a:cs typeface="Times New Roman" pitchFamily="18" charset="0"/>
            </a:endParaRPr>
          </a:p>
        </p:txBody>
      </p:sp>
      <p:sp>
        <p:nvSpPr>
          <p:cNvPr id="4" name="Rectangle 3"/>
          <p:cNvSpPr/>
          <p:nvPr/>
        </p:nvSpPr>
        <p:spPr>
          <a:xfrm>
            <a:off x="236621" y="1752600"/>
            <a:ext cx="8610600" cy="3785652"/>
          </a:xfrm>
          <a:prstGeom prst="rect">
            <a:avLst/>
          </a:prstGeom>
        </p:spPr>
        <p:txBody>
          <a:bodyPr wrap="square">
            <a:spAutoFit/>
          </a:bodyPr>
          <a:lstStyle/>
          <a:p>
            <a:r>
              <a:rPr lang="en-US" sz="2400" b="1" dirty="0" smtClean="0"/>
              <a:t>Frequency</a:t>
            </a:r>
            <a:r>
              <a:rPr lang="en-US" sz="2400" dirty="0" smtClean="0"/>
              <a:t>:  A measure </a:t>
            </a:r>
            <a:r>
              <a:rPr lang="en-US" sz="2400" dirty="0"/>
              <a:t>of the amount by which gray </a:t>
            </a:r>
            <a:r>
              <a:rPr lang="en-US" sz="2400" dirty="0" smtClean="0"/>
              <a:t>(color) values </a:t>
            </a:r>
            <a:r>
              <a:rPr lang="en-US" sz="2400" dirty="0"/>
              <a:t>change with distance</a:t>
            </a:r>
            <a:r>
              <a:rPr lang="en-US" sz="2400" dirty="0" smtClean="0"/>
              <a:t>.</a:t>
            </a:r>
          </a:p>
          <a:p>
            <a:endParaRPr lang="en-US" sz="2400" dirty="0" smtClean="0"/>
          </a:p>
          <a:p>
            <a:r>
              <a:rPr lang="en-US" sz="2400" b="1" dirty="0" smtClean="0"/>
              <a:t>High Frequency:</a:t>
            </a:r>
            <a:r>
              <a:rPr lang="en-US" sz="2400" dirty="0" smtClean="0"/>
              <a:t>  Large </a:t>
            </a:r>
            <a:r>
              <a:rPr lang="en-US" sz="2400" dirty="0"/>
              <a:t>changes in gray values over small </a:t>
            </a:r>
            <a:r>
              <a:rPr lang="en-US" sz="2400" dirty="0" smtClean="0"/>
              <a:t>distances.</a:t>
            </a:r>
          </a:p>
          <a:p>
            <a:pPr marL="800100" lvl="1" indent="-342900">
              <a:buFont typeface="Arial" panose="020B0604020202020204" pitchFamily="34" charset="0"/>
              <a:buChar char="•"/>
            </a:pPr>
            <a:r>
              <a:rPr lang="en-US" sz="2400" dirty="0" smtClean="0"/>
              <a:t>Edges </a:t>
            </a:r>
          </a:p>
          <a:p>
            <a:pPr marL="800100" lvl="1" indent="-342900">
              <a:buFont typeface="Arial" panose="020B0604020202020204" pitchFamily="34" charset="0"/>
              <a:buChar char="•"/>
            </a:pPr>
            <a:r>
              <a:rPr lang="en-US" sz="2400" dirty="0" smtClean="0"/>
              <a:t>Noise</a:t>
            </a:r>
          </a:p>
          <a:p>
            <a:pPr marL="800100" lvl="1" indent="-342900">
              <a:buFont typeface="Arial" panose="020B0604020202020204" pitchFamily="34" charset="0"/>
              <a:buChar char="•"/>
            </a:pPr>
            <a:endParaRPr lang="en-US" sz="2400" dirty="0"/>
          </a:p>
          <a:p>
            <a:r>
              <a:rPr lang="en-US" sz="2400" b="1" dirty="0" smtClean="0"/>
              <a:t>Low Frequency:</a:t>
            </a:r>
            <a:r>
              <a:rPr lang="en-US" sz="2400" dirty="0" smtClean="0"/>
              <a:t>  Little </a:t>
            </a:r>
            <a:r>
              <a:rPr lang="en-US" sz="2400" dirty="0"/>
              <a:t>change in the gray values. </a:t>
            </a:r>
            <a:endParaRPr lang="en-US" sz="2400" dirty="0" smtClean="0"/>
          </a:p>
          <a:p>
            <a:pPr marL="800100" lvl="1" indent="-342900">
              <a:buFont typeface="Arial" panose="020B0604020202020204" pitchFamily="34" charset="0"/>
              <a:buChar char="•"/>
            </a:pPr>
            <a:r>
              <a:rPr lang="en-US" sz="2400" dirty="0"/>
              <a:t>B</a:t>
            </a:r>
            <a:r>
              <a:rPr lang="en-US" sz="2400" dirty="0" smtClean="0"/>
              <a:t>ackgrounds </a:t>
            </a:r>
          </a:p>
          <a:p>
            <a:pPr marL="800100" lvl="1" indent="-342900">
              <a:buFont typeface="Arial" panose="020B0604020202020204" pitchFamily="34" charset="0"/>
              <a:buChar char="•"/>
            </a:pPr>
            <a:r>
              <a:rPr lang="en-US" sz="2400" dirty="0"/>
              <a:t>S</a:t>
            </a:r>
            <a:r>
              <a:rPr lang="en-US" sz="2400" dirty="0" smtClean="0"/>
              <a:t>kin textures</a:t>
            </a:r>
          </a:p>
        </p:txBody>
      </p:sp>
    </p:spTree>
    <p:extLst>
      <p:ext uri="{BB962C8B-B14F-4D97-AF65-F5344CB8AC3E}">
        <p14:creationId xmlns:p14="http://schemas.microsoft.com/office/powerpoint/2010/main" val="3381975149"/>
      </p:ext>
    </p:extLst>
  </p:cSld>
  <p:clrMapOvr>
    <a:masterClrMapping/>
  </p:clrMapOvr>
  <p:transition spd="med" advTm="7000">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High Pass vs. Low Pass Filter</a:t>
            </a:r>
            <a:endParaRPr lang="en-US" sz="3200" dirty="0">
              <a:solidFill>
                <a:schemeClr val="bg1"/>
              </a:solidFill>
              <a:latin typeface="Times New Roman" pitchFamily="18" charset="0"/>
              <a:cs typeface="Times New Roman" pitchFamily="18" charset="0"/>
            </a:endParaRPr>
          </a:p>
        </p:txBody>
      </p:sp>
      <p:sp>
        <p:nvSpPr>
          <p:cNvPr id="4" name="Rectangle 3"/>
          <p:cNvSpPr/>
          <p:nvPr/>
        </p:nvSpPr>
        <p:spPr>
          <a:xfrm>
            <a:off x="236621" y="1752600"/>
            <a:ext cx="8610600" cy="4524315"/>
          </a:xfrm>
          <a:prstGeom prst="rect">
            <a:avLst/>
          </a:prstGeom>
        </p:spPr>
        <p:txBody>
          <a:bodyPr wrap="square">
            <a:spAutoFit/>
          </a:bodyPr>
          <a:lstStyle/>
          <a:p>
            <a:r>
              <a:rPr lang="en-US" sz="2400" b="1" dirty="0" smtClean="0"/>
              <a:t>High Pass Filter:  </a:t>
            </a:r>
            <a:r>
              <a:rPr lang="en-US" sz="2400" dirty="0" smtClean="0"/>
              <a:t>Passes over high </a:t>
            </a:r>
            <a:r>
              <a:rPr lang="en-US" sz="2400" dirty="0"/>
              <a:t>frequency components, and reduces or eliminates low frequency </a:t>
            </a:r>
            <a:r>
              <a:rPr lang="en-US" sz="2400" dirty="0" smtClean="0"/>
              <a:t>components</a:t>
            </a:r>
          </a:p>
          <a:p>
            <a:pPr marL="800100" lvl="1" indent="-342900">
              <a:buFont typeface="Arial" panose="020B0604020202020204" pitchFamily="34" charset="0"/>
              <a:buChar char="•"/>
            </a:pPr>
            <a:r>
              <a:rPr lang="en-US" sz="2400" dirty="0" smtClean="0"/>
              <a:t>Edge detection/enhancement</a:t>
            </a:r>
          </a:p>
          <a:p>
            <a:pPr marL="800100" lvl="1" indent="-342900">
              <a:buFont typeface="Arial" panose="020B0604020202020204" pitchFamily="34" charset="0"/>
              <a:buChar char="•"/>
            </a:pPr>
            <a:r>
              <a:rPr lang="en-US" sz="2400" dirty="0" smtClean="0"/>
              <a:t>Example:  Laplacian</a:t>
            </a:r>
          </a:p>
          <a:p>
            <a:pPr marL="800100" lvl="1" indent="-342900">
              <a:buFont typeface="Arial" panose="020B0604020202020204" pitchFamily="34" charset="0"/>
              <a:buChar char="•"/>
            </a:pPr>
            <a:endParaRPr lang="en-US" sz="2400" dirty="0" smtClean="0"/>
          </a:p>
          <a:p>
            <a:endParaRPr lang="en-US" sz="2400" dirty="0"/>
          </a:p>
          <a:p>
            <a:r>
              <a:rPr lang="en-US" sz="2400" b="1" dirty="0" smtClean="0"/>
              <a:t>Low Pass </a:t>
            </a:r>
            <a:r>
              <a:rPr lang="en-US" sz="2400" b="1" dirty="0"/>
              <a:t>Filter:  </a:t>
            </a:r>
            <a:r>
              <a:rPr lang="en-US" sz="2400" dirty="0"/>
              <a:t>Passes over </a:t>
            </a:r>
            <a:r>
              <a:rPr lang="en-US" sz="2400" dirty="0" smtClean="0"/>
              <a:t>low frequency </a:t>
            </a:r>
            <a:r>
              <a:rPr lang="en-US" sz="2400" dirty="0"/>
              <a:t>components, and reduces or eliminates </a:t>
            </a:r>
            <a:r>
              <a:rPr lang="en-US" sz="2400" dirty="0" smtClean="0"/>
              <a:t>high frequency components</a:t>
            </a:r>
          </a:p>
          <a:p>
            <a:pPr marL="800100" lvl="1" indent="-342900">
              <a:buFont typeface="Arial" panose="020B0604020202020204" pitchFamily="34" charset="0"/>
              <a:buChar char="•"/>
            </a:pPr>
            <a:r>
              <a:rPr lang="en-US" sz="2400" dirty="0"/>
              <a:t>Blurs edges, areas of high contrast</a:t>
            </a:r>
          </a:p>
          <a:p>
            <a:pPr marL="800100" lvl="1" indent="-342900">
              <a:buFont typeface="Arial" panose="020B0604020202020204" pitchFamily="34" charset="0"/>
              <a:buChar char="•"/>
            </a:pPr>
            <a:r>
              <a:rPr lang="en-US" sz="2400" dirty="0"/>
              <a:t>Example:  Averaging </a:t>
            </a:r>
            <a:r>
              <a:rPr lang="en-US" sz="2400" dirty="0" smtClean="0"/>
              <a:t>filters, Gaussian </a:t>
            </a:r>
            <a:endParaRPr lang="en-US" sz="2400" dirty="0"/>
          </a:p>
          <a:p>
            <a:endParaRPr lang="en-US" sz="2400" dirty="0" smtClean="0"/>
          </a:p>
          <a:p>
            <a:pPr marL="800100" lvl="1" indent="-342900">
              <a:buFont typeface="Arial" panose="020B0604020202020204" pitchFamily="34" charset="0"/>
              <a:buChar char="•"/>
            </a:pPr>
            <a:endParaRPr lang="en-US" sz="2400" dirty="0" smtClean="0"/>
          </a:p>
        </p:txBody>
      </p:sp>
    </p:spTree>
    <p:extLst>
      <p:ext uri="{BB962C8B-B14F-4D97-AF65-F5344CB8AC3E}">
        <p14:creationId xmlns:p14="http://schemas.microsoft.com/office/powerpoint/2010/main" val="349670260"/>
      </p:ext>
    </p:extLst>
  </p:cSld>
  <p:clrMapOvr>
    <a:masterClrMapping/>
  </p:clrMapOvr>
  <p:transition spd="med" advTm="7000">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High Pass Filter</a:t>
            </a:r>
            <a:endParaRPr lang="en-US" sz="3200" dirty="0">
              <a:solidFill>
                <a:schemeClr val="bg1"/>
              </a:solidFill>
              <a:latin typeface="Times New Roman" pitchFamily="18" charset="0"/>
              <a:cs typeface="Times New Roman" pitchFamily="18" charset="0"/>
            </a:endParaRPr>
          </a:p>
        </p:txBody>
      </p:sp>
      <p:pic>
        <p:nvPicPr>
          <p:cNvPr id="3" name="Picture 2"/>
          <p:cNvPicPr>
            <a:picLocks noChangeAspect="1"/>
          </p:cNvPicPr>
          <p:nvPr/>
        </p:nvPicPr>
        <p:blipFill>
          <a:blip r:embed="rId3"/>
          <a:stretch>
            <a:fillRect/>
          </a:stretch>
        </p:blipFill>
        <p:spPr>
          <a:xfrm>
            <a:off x="1390851" y="2133600"/>
            <a:ext cx="1714500" cy="942975"/>
          </a:xfrm>
          <a:prstGeom prst="rect">
            <a:avLst/>
          </a:prstGeom>
        </p:spPr>
      </p:pic>
      <p:sp>
        <p:nvSpPr>
          <p:cNvPr id="5" name="Rectangle 4"/>
          <p:cNvSpPr/>
          <p:nvPr/>
        </p:nvSpPr>
        <p:spPr>
          <a:xfrm>
            <a:off x="533400" y="1447800"/>
            <a:ext cx="1797993" cy="369332"/>
          </a:xfrm>
          <a:prstGeom prst="rect">
            <a:avLst/>
          </a:prstGeom>
        </p:spPr>
        <p:txBody>
          <a:bodyPr wrap="none">
            <a:spAutoFit/>
          </a:bodyPr>
          <a:lstStyle/>
          <a:p>
            <a:r>
              <a:rPr lang="en-US" dirty="0"/>
              <a:t> </a:t>
            </a:r>
            <a:r>
              <a:rPr lang="en-US" dirty="0" smtClean="0"/>
              <a:t>High </a:t>
            </a:r>
            <a:r>
              <a:rPr lang="en-US" dirty="0"/>
              <a:t>pass </a:t>
            </a:r>
            <a:r>
              <a:rPr lang="en-US" dirty="0" smtClean="0"/>
              <a:t>filter:  </a:t>
            </a:r>
            <a:endParaRPr lang="en-US" dirty="0"/>
          </a:p>
        </p:txBody>
      </p:sp>
      <p:sp>
        <p:nvSpPr>
          <p:cNvPr id="6" name="Rectangle 5"/>
          <p:cNvSpPr/>
          <p:nvPr/>
        </p:nvSpPr>
        <p:spPr>
          <a:xfrm>
            <a:off x="3505200" y="1517699"/>
            <a:ext cx="5181600" cy="1938992"/>
          </a:xfrm>
          <a:prstGeom prst="rect">
            <a:avLst/>
          </a:prstGeom>
        </p:spPr>
        <p:txBody>
          <a:bodyPr wrap="square">
            <a:spAutoFit/>
          </a:bodyPr>
          <a:lstStyle/>
          <a:p>
            <a:r>
              <a:rPr lang="en-US" sz="2000" dirty="0" smtClean="0"/>
              <a:t>Note:  Sum </a:t>
            </a:r>
            <a:r>
              <a:rPr lang="en-US" sz="2000" dirty="0"/>
              <a:t>of the coefficients </a:t>
            </a:r>
            <a:r>
              <a:rPr lang="en-US" sz="2000" dirty="0" smtClean="0"/>
              <a:t>in this </a:t>
            </a:r>
            <a:r>
              <a:rPr lang="en-US" sz="2000" dirty="0"/>
              <a:t>high pass filter is zero. </a:t>
            </a:r>
            <a:r>
              <a:rPr lang="en-US" sz="2000" dirty="0" smtClean="0"/>
              <a:t> In </a:t>
            </a:r>
            <a:r>
              <a:rPr lang="en-US" sz="2000" dirty="0"/>
              <a:t>a low frequency part of an image, where the gray values are similar, the result of using this filter is that the corresponding gray values in the new image will be close to zero. </a:t>
            </a:r>
          </a:p>
        </p:txBody>
      </p:sp>
      <p:pic>
        <p:nvPicPr>
          <p:cNvPr id="7" name="Picture 6"/>
          <p:cNvPicPr>
            <a:picLocks noChangeAspect="1"/>
          </p:cNvPicPr>
          <p:nvPr/>
        </p:nvPicPr>
        <p:blipFill>
          <a:blip r:embed="rId4"/>
          <a:stretch>
            <a:fillRect/>
          </a:stretch>
        </p:blipFill>
        <p:spPr>
          <a:xfrm>
            <a:off x="1828800" y="4787423"/>
            <a:ext cx="4648200" cy="1323975"/>
          </a:xfrm>
          <a:prstGeom prst="rect">
            <a:avLst/>
          </a:prstGeom>
        </p:spPr>
      </p:pic>
      <p:sp>
        <p:nvSpPr>
          <p:cNvPr id="8" name="Rectangle 7"/>
          <p:cNvSpPr/>
          <p:nvPr/>
        </p:nvSpPr>
        <p:spPr>
          <a:xfrm>
            <a:off x="838200" y="3836806"/>
            <a:ext cx="7620000" cy="646331"/>
          </a:xfrm>
          <a:prstGeom prst="rect">
            <a:avLst/>
          </a:prstGeom>
        </p:spPr>
        <p:txBody>
          <a:bodyPr wrap="square">
            <a:spAutoFit/>
          </a:bodyPr>
          <a:lstStyle/>
          <a:p>
            <a:r>
              <a:rPr lang="en-US" dirty="0" smtClean="0"/>
              <a:t>Consider </a:t>
            </a:r>
            <a:r>
              <a:rPr lang="en-US" dirty="0"/>
              <a:t>a 4 × 4 block of similar values pixels, and apply the above high pass filter to the central </a:t>
            </a:r>
            <a:r>
              <a:rPr lang="en-US" dirty="0" smtClean="0"/>
              <a:t>four:</a:t>
            </a:r>
            <a:endParaRPr lang="en-US" dirty="0"/>
          </a:p>
        </p:txBody>
      </p:sp>
    </p:spTree>
    <p:extLst>
      <p:ext uri="{BB962C8B-B14F-4D97-AF65-F5344CB8AC3E}">
        <p14:creationId xmlns:p14="http://schemas.microsoft.com/office/powerpoint/2010/main" val="605296504"/>
      </p:ext>
    </p:extLst>
  </p:cSld>
  <p:clrMapOvr>
    <a:masterClrMapping/>
  </p:clrMapOvr>
  <p:transition spd="med" advTm="7000">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High Pass Filter</a:t>
            </a:r>
            <a:endParaRPr lang="en-US" sz="3200" dirty="0">
              <a:solidFill>
                <a:schemeClr val="bg1"/>
              </a:solidFill>
              <a:latin typeface="Times New Roman" pitchFamily="18" charset="0"/>
              <a:cs typeface="Times New Roman" pitchFamily="18" charset="0"/>
            </a:endParaRPr>
          </a:p>
        </p:txBody>
      </p:sp>
      <p:pic>
        <p:nvPicPr>
          <p:cNvPr id="4" name="Picture 3"/>
          <p:cNvPicPr>
            <a:picLocks noChangeAspect="1"/>
          </p:cNvPicPr>
          <p:nvPr/>
        </p:nvPicPr>
        <p:blipFill>
          <a:blip r:embed="rId3"/>
          <a:stretch>
            <a:fillRect/>
          </a:stretch>
        </p:blipFill>
        <p:spPr>
          <a:xfrm>
            <a:off x="1066800" y="1828800"/>
            <a:ext cx="7239000" cy="4457700"/>
          </a:xfrm>
          <a:prstGeom prst="rect">
            <a:avLst/>
          </a:prstGeom>
        </p:spPr>
      </p:pic>
    </p:spTree>
    <p:extLst>
      <p:ext uri="{BB962C8B-B14F-4D97-AF65-F5344CB8AC3E}">
        <p14:creationId xmlns:p14="http://schemas.microsoft.com/office/powerpoint/2010/main" val="4129999640"/>
      </p:ext>
    </p:extLst>
  </p:cSld>
  <p:clrMapOvr>
    <a:masterClrMapping/>
  </p:clrMapOvr>
  <p:transition spd="med" advTm="7000">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High Pass Filter</a:t>
            </a:r>
            <a:endParaRPr lang="en-US" sz="3200" dirty="0">
              <a:solidFill>
                <a:schemeClr val="bg1"/>
              </a:solidFill>
              <a:latin typeface="Times New Roman" pitchFamily="18" charset="0"/>
              <a:cs typeface="Times New Roman" pitchFamily="18" charset="0"/>
            </a:endParaRPr>
          </a:p>
        </p:txBody>
      </p:sp>
      <p:pic>
        <p:nvPicPr>
          <p:cNvPr id="4" name="Picture 3"/>
          <p:cNvPicPr>
            <a:picLocks noChangeAspect="1"/>
          </p:cNvPicPr>
          <p:nvPr/>
        </p:nvPicPr>
        <p:blipFill>
          <a:blip r:embed="rId3"/>
          <a:stretch>
            <a:fillRect/>
          </a:stretch>
        </p:blipFill>
        <p:spPr>
          <a:xfrm>
            <a:off x="1066800" y="1524000"/>
            <a:ext cx="7239000" cy="3438525"/>
          </a:xfrm>
          <a:prstGeom prst="rect">
            <a:avLst/>
          </a:prstGeom>
        </p:spPr>
      </p:pic>
      <p:sp>
        <p:nvSpPr>
          <p:cNvPr id="9" name="Rectangle 8"/>
          <p:cNvSpPr/>
          <p:nvPr/>
        </p:nvSpPr>
        <p:spPr>
          <a:xfrm>
            <a:off x="1219200" y="5334000"/>
            <a:ext cx="7620000" cy="369332"/>
          </a:xfrm>
          <a:prstGeom prst="rect">
            <a:avLst/>
          </a:prstGeom>
        </p:spPr>
        <p:txBody>
          <a:bodyPr wrap="square">
            <a:spAutoFit/>
          </a:bodyPr>
          <a:lstStyle/>
          <a:p>
            <a:r>
              <a:rPr lang="en-US" dirty="0" smtClean="0"/>
              <a:t>Note:  </a:t>
            </a:r>
            <a:r>
              <a:rPr lang="en-US" dirty="0"/>
              <a:t>MATLAB and Octave </a:t>
            </a:r>
            <a:r>
              <a:rPr lang="en-US" dirty="0" smtClean="0"/>
              <a:t>“clean </a:t>
            </a:r>
            <a:r>
              <a:rPr lang="en-US" dirty="0"/>
              <a:t>up” </a:t>
            </a:r>
            <a:r>
              <a:rPr lang="en-US" dirty="0" smtClean="0"/>
              <a:t>the </a:t>
            </a:r>
            <a:r>
              <a:rPr lang="en-US" dirty="0"/>
              <a:t>raw filtering. </a:t>
            </a:r>
          </a:p>
        </p:txBody>
      </p:sp>
    </p:spTree>
    <p:extLst>
      <p:ext uri="{BB962C8B-B14F-4D97-AF65-F5344CB8AC3E}">
        <p14:creationId xmlns:p14="http://schemas.microsoft.com/office/powerpoint/2010/main" val="1079905635"/>
      </p:ext>
    </p:extLst>
  </p:cSld>
  <p:clrMapOvr>
    <a:masterClrMapping/>
  </p:clrMapOvr>
  <p:transition spd="med" advTm="7000">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High Pass Filter</a:t>
            </a:r>
            <a:endParaRPr lang="en-US" sz="3200" dirty="0">
              <a:solidFill>
                <a:schemeClr val="bg1"/>
              </a:solidFill>
              <a:latin typeface="Times New Roman" pitchFamily="18" charset="0"/>
              <a:cs typeface="Times New Roman" pitchFamily="18" charset="0"/>
            </a:endParaRPr>
          </a:p>
        </p:txBody>
      </p:sp>
      <p:sp>
        <p:nvSpPr>
          <p:cNvPr id="9" name="Rectangle 8"/>
          <p:cNvSpPr/>
          <p:nvPr/>
        </p:nvSpPr>
        <p:spPr>
          <a:xfrm>
            <a:off x="2476500" y="5574268"/>
            <a:ext cx="4191000" cy="369332"/>
          </a:xfrm>
          <a:prstGeom prst="rect">
            <a:avLst/>
          </a:prstGeom>
        </p:spPr>
        <p:txBody>
          <a:bodyPr wrap="square">
            <a:spAutoFit/>
          </a:bodyPr>
          <a:lstStyle/>
          <a:p>
            <a:r>
              <a:rPr lang="en-US" dirty="0" smtClean="0"/>
              <a:t>Raw filtering without any extra processing </a:t>
            </a:r>
            <a:endParaRPr lang="en-US" dirty="0"/>
          </a:p>
        </p:txBody>
      </p:sp>
      <p:pic>
        <p:nvPicPr>
          <p:cNvPr id="3" name="Picture 2"/>
          <p:cNvPicPr>
            <a:picLocks noChangeAspect="1"/>
          </p:cNvPicPr>
          <p:nvPr/>
        </p:nvPicPr>
        <p:blipFill>
          <a:blip r:embed="rId3"/>
          <a:stretch>
            <a:fillRect/>
          </a:stretch>
        </p:blipFill>
        <p:spPr>
          <a:xfrm>
            <a:off x="2743200" y="1609725"/>
            <a:ext cx="3657600" cy="3638550"/>
          </a:xfrm>
          <a:prstGeom prst="rect">
            <a:avLst/>
          </a:prstGeom>
        </p:spPr>
      </p:pic>
    </p:spTree>
    <p:extLst>
      <p:ext uri="{BB962C8B-B14F-4D97-AF65-F5344CB8AC3E}">
        <p14:creationId xmlns:p14="http://schemas.microsoft.com/office/powerpoint/2010/main" val="3423625926"/>
      </p:ext>
    </p:extLst>
  </p:cSld>
  <p:clrMapOvr>
    <a:masterClrMapping/>
  </p:clrMapOvr>
  <p:transition spd="med" advTm="7000">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Values Outside Range 0-255</a:t>
            </a:r>
            <a:endParaRPr lang="en-US" sz="3200" dirty="0">
              <a:solidFill>
                <a:schemeClr val="bg1"/>
              </a:solidFill>
              <a:latin typeface="Times New Roman" pitchFamily="18" charset="0"/>
              <a:cs typeface="Times New Roman" pitchFamily="18" charset="0"/>
            </a:endParaRPr>
          </a:p>
        </p:txBody>
      </p:sp>
      <p:sp>
        <p:nvSpPr>
          <p:cNvPr id="4" name="Rectangle 3"/>
          <p:cNvSpPr/>
          <p:nvPr/>
        </p:nvSpPr>
        <p:spPr>
          <a:xfrm>
            <a:off x="381000" y="1371600"/>
            <a:ext cx="8305800" cy="4801314"/>
          </a:xfrm>
          <a:prstGeom prst="rect">
            <a:avLst/>
          </a:prstGeom>
        </p:spPr>
        <p:txBody>
          <a:bodyPr wrap="square">
            <a:spAutoFit/>
          </a:bodyPr>
          <a:lstStyle/>
          <a:p>
            <a:r>
              <a:rPr lang="en-US" dirty="0" smtClean="0"/>
              <a:t>Applying </a:t>
            </a:r>
            <a:r>
              <a:rPr lang="en-US" dirty="0"/>
              <a:t>a linear filter may </a:t>
            </a:r>
            <a:r>
              <a:rPr lang="en-US" dirty="0" smtClean="0"/>
              <a:t>produce values </a:t>
            </a:r>
            <a:r>
              <a:rPr lang="en-US" dirty="0"/>
              <a:t>that lie outside </a:t>
            </a:r>
            <a:r>
              <a:rPr lang="en-US" dirty="0" smtClean="0"/>
              <a:t>0-255. Solutions include:</a:t>
            </a:r>
          </a:p>
          <a:p>
            <a:endParaRPr lang="en-US" dirty="0" smtClean="0"/>
          </a:p>
          <a:p>
            <a:r>
              <a:rPr lang="en-US" b="1" dirty="0"/>
              <a:t>Make negative values </a:t>
            </a:r>
            <a:r>
              <a:rPr lang="en-US" b="1" dirty="0" smtClean="0"/>
              <a:t>positive</a:t>
            </a:r>
          </a:p>
          <a:p>
            <a:pPr marL="742950" lvl="1" indent="-285750">
              <a:buFont typeface="Arial" panose="020B0604020202020204" pitchFamily="34" charset="0"/>
              <a:buChar char="•"/>
            </a:pPr>
            <a:r>
              <a:rPr lang="en-US" dirty="0" smtClean="0"/>
              <a:t>Only fixes negative values</a:t>
            </a:r>
          </a:p>
          <a:p>
            <a:pPr marL="742950" lvl="1" indent="-285750">
              <a:buFont typeface="Arial" panose="020B0604020202020204" pitchFamily="34" charset="0"/>
              <a:buChar char="•"/>
            </a:pPr>
            <a:r>
              <a:rPr lang="en-US" dirty="0" smtClean="0"/>
              <a:t>Only used in specific circumstances – only a few negative values and they are close to zero</a:t>
            </a:r>
          </a:p>
          <a:p>
            <a:endParaRPr lang="en-US" dirty="0"/>
          </a:p>
          <a:p>
            <a:r>
              <a:rPr lang="en-US" b="1" dirty="0"/>
              <a:t>Clip </a:t>
            </a:r>
            <a:r>
              <a:rPr lang="en-US" b="1" dirty="0" smtClean="0"/>
              <a:t>values</a:t>
            </a:r>
            <a:r>
              <a:rPr lang="en-US" dirty="0" smtClean="0"/>
              <a:t> </a:t>
            </a:r>
          </a:p>
          <a:p>
            <a:endParaRPr lang="en-US" dirty="0" smtClean="0"/>
          </a:p>
          <a:p>
            <a:pPr marL="742950" lvl="1" indent="-285750">
              <a:buFont typeface="Arial" panose="020B0604020202020204" pitchFamily="34" charset="0"/>
              <a:buChar char="•"/>
            </a:pPr>
            <a:r>
              <a:rPr lang="en-US" dirty="0" smtClean="0"/>
              <a:t>Not </a:t>
            </a:r>
            <a:r>
              <a:rPr lang="en-US" dirty="0"/>
              <a:t>suitable if there are many gray values outside the 0–255 </a:t>
            </a:r>
            <a:r>
              <a:rPr lang="en-US" dirty="0" smtClean="0"/>
              <a:t>range</a:t>
            </a:r>
          </a:p>
          <a:p>
            <a:pPr lvl="1"/>
            <a:endParaRPr lang="en-US" dirty="0"/>
          </a:p>
          <a:p>
            <a:r>
              <a:rPr lang="en-US" b="1" dirty="0"/>
              <a:t>Scaling </a:t>
            </a:r>
            <a:r>
              <a:rPr lang="en-US" b="1" dirty="0" smtClean="0"/>
              <a:t>transformation</a:t>
            </a:r>
            <a:endParaRPr lang="en-US" dirty="0" smtClean="0"/>
          </a:p>
          <a:p>
            <a:endParaRPr lang="en-US" dirty="0"/>
          </a:p>
          <a:p>
            <a:pPr marL="742950" lvl="1" indent="-285750">
              <a:buFont typeface="Arial" panose="020B0604020202020204" pitchFamily="34" charset="0"/>
              <a:buChar char="•"/>
            </a:pPr>
            <a:r>
              <a:rPr lang="en-US" dirty="0" smtClean="0"/>
              <a:t>Lowest </a:t>
            </a:r>
            <a:r>
              <a:rPr lang="en-US" dirty="0"/>
              <a:t>gray </a:t>
            </a:r>
            <a:r>
              <a:rPr lang="en-US" dirty="0" smtClean="0"/>
              <a:t>value </a:t>
            </a:r>
            <a:r>
              <a:rPr lang="en-US" dirty="0" err="1" smtClean="0"/>
              <a:t>gL</a:t>
            </a:r>
            <a:r>
              <a:rPr lang="en-US" dirty="0" smtClean="0"/>
              <a:t>, highest </a:t>
            </a:r>
            <a:r>
              <a:rPr lang="en-US" dirty="0"/>
              <a:t>value is </a:t>
            </a:r>
            <a:r>
              <a:rPr lang="en-US" dirty="0" err="1" smtClean="0"/>
              <a:t>gH</a:t>
            </a:r>
            <a:endParaRPr lang="en-US" dirty="0" smtClean="0"/>
          </a:p>
          <a:p>
            <a:pPr marL="742950" lvl="1" indent="-285750">
              <a:buFont typeface="Arial" panose="020B0604020202020204" pitchFamily="34" charset="0"/>
              <a:buChar char="•"/>
            </a:pPr>
            <a:r>
              <a:rPr lang="en-US" dirty="0" smtClean="0"/>
              <a:t>Transform </a:t>
            </a:r>
            <a:r>
              <a:rPr lang="en-US" dirty="0"/>
              <a:t>all values in the range </a:t>
            </a:r>
            <a:r>
              <a:rPr lang="en-US" dirty="0" err="1"/>
              <a:t>gL</a:t>
            </a:r>
            <a:r>
              <a:rPr lang="en-US" dirty="0"/>
              <a:t> − </a:t>
            </a:r>
            <a:r>
              <a:rPr lang="en-US" dirty="0" err="1"/>
              <a:t>gH</a:t>
            </a:r>
            <a:r>
              <a:rPr lang="en-US" dirty="0"/>
              <a:t> to the range 0–255 by the linear </a:t>
            </a:r>
            <a:r>
              <a:rPr lang="en-US" dirty="0" smtClean="0"/>
              <a:t>transformation:</a:t>
            </a:r>
          </a:p>
          <a:p>
            <a:pPr marL="742950" lvl="1" indent="-28575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1828800" y="3200400"/>
            <a:ext cx="2133600" cy="653143"/>
          </a:xfrm>
          <a:prstGeom prst="rect">
            <a:avLst/>
          </a:prstGeom>
        </p:spPr>
      </p:pic>
      <p:pic>
        <p:nvPicPr>
          <p:cNvPr id="6" name="Picture 5"/>
          <p:cNvPicPr>
            <a:picLocks noChangeAspect="1"/>
          </p:cNvPicPr>
          <p:nvPr/>
        </p:nvPicPr>
        <p:blipFill>
          <a:blip r:embed="rId4"/>
          <a:stretch>
            <a:fillRect/>
          </a:stretch>
        </p:blipFill>
        <p:spPr>
          <a:xfrm>
            <a:off x="2920554" y="5873949"/>
            <a:ext cx="2083692" cy="597929"/>
          </a:xfrm>
          <a:prstGeom prst="rect">
            <a:avLst/>
          </a:prstGeom>
        </p:spPr>
      </p:pic>
    </p:spTree>
    <p:extLst>
      <p:ext uri="{BB962C8B-B14F-4D97-AF65-F5344CB8AC3E}">
        <p14:creationId xmlns:p14="http://schemas.microsoft.com/office/powerpoint/2010/main" val="3238630176"/>
      </p:ext>
    </p:extLst>
  </p:cSld>
  <p:clrMapOvr>
    <a:masterClrMapping/>
  </p:clrMapOvr>
  <p:transition spd="med" advTm="7000">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Values Outside Range 0-255</a:t>
            </a:r>
            <a:endParaRPr lang="en-US" sz="3200" dirty="0">
              <a:solidFill>
                <a:schemeClr val="bg1"/>
              </a:solidFill>
              <a:latin typeface="Times New Roman" pitchFamily="18" charset="0"/>
              <a:cs typeface="Times New Roman" pitchFamily="18" charset="0"/>
            </a:endParaRPr>
          </a:p>
        </p:txBody>
      </p:sp>
      <p:sp>
        <p:nvSpPr>
          <p:cNvPr id="4" name="Rectangle 3"/>
          <p:cNvSpPr/>
          <p:nvPr/>
        </p:nvSpPr>
        <p:spPr>
          <a:xfrm>
            <a:off x="381000" y="1371600"/>
            <a:ext cx="8305800" cy="2862322"/>
          </a:xfrm>
          <a:prstGeom prst="rect">
            <a:avLst/>
          </a:prstGeom>
        </p:spPr>
        <p:txBody>
          <a:bodyPr wrap="square">
            <a:spAutoFit/>
          </a:bodyPr>
          <a:lstStyle/>
          <a:p>
            <a:pPr lvl="1"/>
            <a:endParaRPr lang="en-US" dirty="0"/>
          </a:p>
          <a:p>
            <a:r>
              <a:rPr lang="en-US" b="1" dirty="0"/>
              <a:t>Scaling </a:t>
            </a:r>
            <a:r>
              <a:rPr lang="en-US" b="1" dirty="0" smtClean="0"/>
              <a:t>transformation example</a:t>
            </a:r>
            <a:endParaRPr lang="en-US" dirty="0" smtClean="0"/>
          </a:p>
          <a:p>
            <a:endParaRPr lang="en-US" dirty="0"/>
          </a:p>
          <a:p>
            <a:pPr lvl="1"/>
            <a:r>
              <a:rPr lang="en-US" dirty="0" smtClean="0"/>
              <a:t>Assume lowest </a:t>
            </a:r>
            <a:r>
              <a:rPr lang="en-US" dirty="0"/>
              <a:t>gray </a:t>
            </a:r>
            <a:r>
              <a:rPr lang="en-US" dirty="0" smtClean="0"/>
              <a:t>value </a:t>
            </a:r>
            <a:r>
              <a:rPr lang="en-US" dirty="0" err="1" smtClean="0"/>
              <a:t>gL</a:t>
            </a:r>
            <a:r>
              <a:rPr lang="en-US" dirty="0" smtClean="0"/>
              <a:t> = -56</a:t>
            </a:r>
          </a:p>
          <a:p>
            <a:pPr lvl="1"/>
            <a:r>
              <a:rPr lang="en-US" dirty="0" smtClean="0"/>
              <a:t>Assume highest gray value </a:t>
            </a:r>
            <a:r>
              <a:rPr lang="en-US" dirty="0" err="1" smtClean="0"/>
              <a:t>gH</a:t>
            </a:r>
            <a:r>
              <a:rPr lang="en-US" dirty="0" smtClean="0"/>
              <a:t> = 528</a:t>
            </a:r>
          </a:p>
          <a:p>
            <a:pPr lvl="1"/>
            <a:endParaRPr lang="en-US" dirty="0"/>
          </a:p>
          <a:p>
            <a:pPr lvl="1"/>
            <a:r>
              <a:rPr lang="en-US" dirty="0" smtClean="0"/>
              <a:t>Transform the following gray values:</a:t>
            </a:r>
          </a:p>
          <a:p>
            <a:pPr lvl="1"/>
            <a:endParaRPr lang="en-US" dirty="0"/>
          </a:p>
          <a:p>
            <a:pPr lvl="1"/>
            <a:r>
              <a:rPr lang="en-US" dirty="0" smtClean="0"/>
              <a:t>-10, 6, 32, -56, 45, 350, 450, 528, 200</a:t>
            </a:r>
          </a:p>
          <a:p>
            <a:pPr marL="742950" lvl="1" indent="-28575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5410200" y="2204832"/>
            <a:ext cx="2083692" cy="597929"/>
          </a:xfrm>
          <a:prstGeom prst="rect">
            <a:avLst/>
          </a:prstGeom>
        </p:spPr>
      </p:pic>
    </p:spTree>
    <p:extLst>
      <p:ext uri="{BB962C8B-B14F-4D97-AF65-F5344CB8AC3E}">
        <p14:creationId xmlns:p14="http://schemas.microsoft.com/office/powerpoint/2010/main" val="610146844"/>
      </p:ext>
    </p:extLst>
  </p:cSld>
  <p:clrMapOvr>
    <a:masterClrMapping/>
  </p:clrMapOvr>
  <p:transition spd="med" advTm="7000">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Values Outside Range 0-255</a:t>
            </a:r>
            <a:endParaRPr lang="en-US" sz="3200" dirty="0">
              <a:solidFill>
                <a:schemeClr val="bg1"/>
              </a:solidFill>
              <a:latin typeface="Times New Roman" pitchFamily="18" charset="0"/>
              <a:cs typeface="Times New Roman" pitchFamily="18" charset="0"/>
            </a:endParaRPr>
          </a:p>
        </p:txBody>
      </p:sp>
      <p:sp>
        <p:nvSpPr>
          <p:cNvPr id="4" name="Rectangle 3"/>
          <p:cNvSpPr/>
          <p:nvPr/>
        </p:nvSpPr>
        <p:spPr>
          <a:xfrm>
            <a:off x="381000" y="1371600"/>
            <a:ext cx="8305800" cy="3970318"/>
          </a:xfrm>
          <a:prstGeom prst="rect">
            <a:avLst/>
          </a:prstGeom>
        </p:spPr>
        <p:txBody>
          <a:bodyPr wrap="square">
            <a:spAutoFit/>
          </a:bodyPr>
          <a:lstStyle/>
          <a:p>
            <a:pPr lvl="1"/>
            <a:endParaRPr lang="en-US" dirty="0"/>
          </a:p>
          <a:p>
            <a:r>
              <a:rPr lang="en-US" b="1" dirty="0"/>
              <a:t>Scaling </a:t>
            </a:r>
            <a:r>
              <a:rPr lang="en-US" b="1" dirty="0" smtClean="0"/>
              <a:t>transformation example</a:t>
            </a:r>
            <a:endParaRPr lang="en-US" dirty="0" smtClean="0"/>
          </a:p>
          <a:p>
            <a:endParaRPr lang="en-US" dirty="0"/>
          </a:p>
          <a:p>
            <a:pPr lvl="1"/>
            <a:r>
              <a:rPr lang="en-US" dirty="0" smtClean="0"/>
              <a:t>Assume lowest </a:t>
            </a:r>
            <a:r>
              <a:rPr lang="en-US" dirty="0"/>
              <a:t>gray </a:t>
            </a:r>
            <a:r>
              <a:rPr lang="en-US" dirty="0" smtClean="0"/>
              <a:t>value </a:t>
            </a:r>
            <a:r>
              <a:rPr lang="en-US" dirty="0" err="1" smtClean="0"/>
              <a:t>gL</a:t>
            </a:r>
            <a:r>
              <a:rPr lang="en-US" dirty="0" smtClean="0"/>
              <a:t> = -56</a:t>
            </a:r>
          </a:p>
          <a:p>
            <a:pPr lvl="1"/>
            <a:r>
              <a:rPr lang="en-US" dirty="0" smtClean="0"/>
              <a:t>Assume highest gray value </a:t>
            </a:r>
            <a:r>
              <a:rPr lang="en-US" dirty="0" err="1" smtClean="0"/>
              <a:t>gH</a:t>
            </a:r>
            <a:r>
              <a:rPr lang="en-US" dirty="0" smtClean="0"/>
              <a:t> = 528</a:t>
            </a:r>
          </a:p>
          <a:p>
            <a:pPr lvl="1"/>
            <a:endParaRPr lang="en-US" dirty="0"/>
          </a:p>
          <a:p>
            <a:pPr lvl="1"/>
            <a:r>
              <a:rPr lang="en-US" dirty="0" smtClean="0"/>
              <a:t>Transform the following gray values:</a:t>
            </a:r>
          </a:p>
          <a:p>
            <a:pPr lvl="1"/>
            <a:endParaRPr lang="en-US" dirty="0"/>
          </a:p>
          <a:p>
            <a:pPr lvl="1"/>
            <a:r>
              <a:rPr lang="en-US" dirty="0" smtClean="0"/>
              <a:t>-10, 6, 32, -56, 45, 350, 450, 528, 200</a:t>
            </a:r>
          </a:p>
          <a:p>
            <a:pPr lvl="1"/>
            <a:endParaRPr lang="en-US" dirty="0"/>
          </a:p>
          <a:p>
            <a:pPr lvl="1"/>
            <a:r>
              <a:rPr lang="en-US" dirty="0" smtClean="0">
                <a:solidFill>
                  <a:srgbClr val="C00000"/>
                </a:solidFill>
              </a:rPr>
              <a:t>Transformed Values:</a:t>
            </a:r>
          </a:p>
          <a:p>
            <a:pPr lvl="1"/>
            <a:endParaRPr lang="en-US" dirty="0">
              <a:solidFill>
                <a:srgbClr val="C00000"/>
              </a:solidFill>
            </a:endParaRPr>
          </a:p>
          <a:p>
            <a:pPr lvl="1"/>
            <a:r>
              <a:rPr lang="en-US" dirty="0" smtClean="0">
                <a:solidFill>
                  <a:srgbClr val="C00000"/>
                </a:solidFill>
              </a:rPr>
              <a:t>20, 27, 38, 0, 44, 177, 221, 255, 112</a:t>
            </a:r>
          </a:p>
          <a:p>
            <a:pPr marL="742950" lvl="1" indent="-28575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5410200" y="2204832"/>
            <a:ext cx="2083692" cy="597929"/>
          </a:xfrm>
          <a:prstGeom prst="rect">
            <a:avLst/>
          </a:prstGeom>
        </p:spPr>
      </p:pic>
    </p:spTree>
    <p:extLst>
      <p:ext uri="{BB962C8B-B14F-4D97-AF65-F5344CB8AC3E}">
        <p14:creationId xmlns:p14="http://schemas.microsoft.com/office/powerpoint/2010/main" val="2399758968"/>
      </p:ext>
    </p:extLst>
  </p:cSld>
  <p:clrMapOvr>
    <a:masterClrMapping/>
  </p:clrMapOvr>
  <p:transition spd="med" advTm="7000">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Gaussian Filters</a:t>
            </a:r>
            <a:endParaRPr lang="en-US" sz="3200" dirty="0">
              <a:solidFill>
                <a:schemeClr val="bg1"/>
              </a:solidFill>
              <a:latin typeface="Times New Roman" pitchFamily="18" charset="0"/>
              <a:cs typeface="Times New Roman" pitchFamily="18" charset="0"/>
            </a:endParaRPr>
          </a:p>
        </p:txBody>
      </p:sp>
      <p:sp>
        <p:nvSpPr>
          <p:cNvPr id="4" name="Rectangle 3"/>
          <p:cNvSpPr/>
          <p:nvPr/>
        </p:nvSpPr>
        <p:spPr>
          <a:xfrm>
            <a:off x="381000" y="1371600"/>
            <a:ext cx="8305800" cy="369332"/>
          </a:xfrm>
          <a:prstGeom prst="rect">
            <a:avLst/>
          </a:prstGeom>
        </p:spPr>
        <p:txBody>
          <a:bodyPr wrap="square">
            <a:spAutoFit/>
          </a:bodyPr>
          <a:lstStyle/>
          <a:p>
            <a:r>
              <a:rPr lang="en-US" dirty="0" smtClean="0"/>
              <a:t>Class of low pass filters based on the Gaussian Probability distribution function</a:t>
            </a:r>
          </a:p>
        </p:txBody>
      </p:sp>
      <p:pic>
        <p:nvPicPr>
          <p:cNvPr id="3" name="Picture 2"/>
          <p:cNvPicPr>
            <a:picLocks noChangeAspect="1"/>
          </p:cNvPicPr>
          <p:nvPr/>
        </p:nvPicPr>
        <p:blipFill>
          <a:blip r:embed="rId3"/>
          <a:stretch>
            <a:fillRect/>
          </a:stretch>
        </p:blipFill>
        <p:spPr>
          <a:xfrm>
            <a:off x="1447801" y="1905000"/>
            <a:ext cx="2267708" cy="609599"/>
          </a:xfrm>
          <a:prstGeom prst="rect">
            <a:avLst/>
          </a:prstGeom>
        </p:spPr>
      </p:pic>
      <p:sp>
        <p:nvSpPr>
          <p:cNvPr id="7" name="Rectangle 6"/>
          <p:cNvSpPr/>
          <p:nvPr/>
        </p:nvSpPr>
        <p:spPr>
          <a:xfrm>
            <a:off x="405865" y="3048000"/>
            <a:ext cx="6400800" cy="646331"/>
          </a:xfrm>
          <a:prstGeom prst="rect">
            <a:avLst/>
          </a:prstGeom>
        </p:spPr>
        <p:txBody>
          <a:bodyPr wrap="square">
            <a:spAutoFit/>
          </a:bodyPr>
          <a:lstStyle/>
          <a:p>
            <a:r>
              <a:rPr lang="en-US" dirty="0"/>
              <a:t>where σ is the standard deviation: a large value of σ produces to a flatter curve, and a small value leads to a “pointier” curve.</a:t>
            </a:r>
          </a:p>
        </p:txBody>
      </p:sp>
      <p:pic>
        <p:nvPicPr>
          <p:cNvPr id="8" name="Picture 7"/>
          <p:cNvPicPr>
            <a:picLocks noChangeAspect="1"/>
          </p:cNvPicPr>
          <p:nvPr/>
        </p:nvPicPr>
        <p:blipFill>
          <a:blip r:embed="rId4"/>
          <a:stretch>
            <a:fillRect/>
          </a:stretch>
        </p:blipFill>
        <p:spPr>
          <a:xfrm>
            <a:off x="1066800" y="4109032"/>
            <a:ext cx="7239000" cy="1990725"/>
          </a:xfrm>
          <a:prstGeom prst="rect">
            <a:avLst/>
          </a:prstGeom>
        </p:spPr>
      </p:pic>
    </p:spTree>
    <p:extLst>
      <p:ext uri="{BB962C8B-B14F-4D97-AF65-F5344CB8AC3E}">
        <p14:creationId xmlns:p14="http://schemas.microsoft.com/office/powerpoint/2010/main" val="1180886392"/>
      </p:ext>
    </p:extLst>
  </p:cSld>
  <p:clrMapOvr>
    <a:masterClrMapping/>
  </p:clrMapOvr>
  <p:transition spd="med" advTm="7000">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28600" y="1371601"/>
            <a:ext cx="8534400" cy="830997"/>
          </a:xfrm>
          <a:prstGeom prst="rect">
            <a:avLst/>
          </a:prstGeom>
        </p:spPr>
        <p:txBody>
          <a:bodyPr wrap="square">
            <a:spAutoFit/>
          </a:bodyPr>
          <a:lstStyle/>
          <a:p>
            <a:r>
              <a:rPr lang="en-US" sz="2400" b="1" dirty="0">
                <a:latin typeface="Times New Roman" pitchFamily="18" charset="0"/>
                <a:cs typeface="Times New Roman" pitchFamily="18" charset="0"/>
              </a:rPr>
              <a:t>Linear Filter</a:t>
            </a:r>
            <a:r>
              <a:rPr lang="en-US" sz="2400" dirty="0">
                <a:latin typeface="Times New Roman" pitchFamily="18" charset="0"/>
                <a:cs typeface="Times New Roman" pitchFamily="18" charset="0"/>
              </a:rPr>
              <a:t>:  A filter that uses a linear function to calculate </a:t>
            </a:r>
            <a:r>
              <a:rPr lang="en-US" sz="2400" dirty="0" smtClean="0">
                <a:latin typeface="Times New Roman" pitchFamily="18" charset="0"/>
                <a:cs typeface="Times New Roman" pitchFamily="18" charset="0"/>
              </a:rPr>
              <a:t>new pixel values in the mask.</a:t>
            </a:r>
            <a:endParaRPr lang="en-US" sz="2400" dirty="0">
              <a:latin typeface="Times New Roman" pitchFamily="18" charset="0"/>
              <a:cs typeface="Times New Roman" pitchFamily="18" charset="0"/>
            </a:endParaRPr>
          </a:p>
        </p:txBody>
      </p:sp>
      <p:pic>
        <p:nvPicPr>
          <p:cNvPr id="4" name="Picture 3"/>
          <p:cNvPicPr>
            <a:picLocks noChangeAspect="1"/>
          </p:cNvPicPr>
          <p:nvPr/>
        </p:nvPicPr>
        <p:blipFill>
          <a:blip r:embed="rId3"/>
          <a:stretch>
            <a:fillRect/>
          </a:stretch>
        </p:blipFill>
        <p:spPr>
          <a:xfrm>
            <a:off x="838200" y="2583599"/>
            <a:ext cx="7239000" cy="3971925"/>
          </a:xfrm>
          <a:prstGeom prst="rect">
            <a:avLst/>
          </a:prstGeom>
        </p:spPr>
      </p:pic>
      <p:sp>
        <p:nvSpPr>
          <p:cNvPr id="6" name="Title 1"/>
          <p:cNvSpPr txBox="1">
            <a:spLocks/>
          </p:cNvSpPr>
          <p:nvPr/>
        </p:nvSpPr>
        <p:spPr>
          <a:xfrm>
            <a:off x="304800" y="129941"/>
            <a:ext cx="57150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chemeClr val="bg1"/>
                </a:solidFill>
                <a:latin typeface="Times New Roman" pitchFamily="18" charset="0"/>
                <a:cs typeface="Times New Roman" pitchFamily="18" charset="0"/>
              </a:rPr>
              <a:t>Linear Spatial Filtering</a:t>
            </a:r>
            <a:endParaRPr lang="en-US" sz="32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504713802"/>
      </p:ext>
    </p:extLst>
  </p:cSld>
  <p:clrMapOvr>
    <a:masterClrMapping/>
  </p:clrMapOvr>
  <p:transition spd="med" advTm="7000">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Gaussian Filters</a:t>
            </a:r>
            <a:endParaRPr lang="en-US" sz="3200" dirty="0">
              <a:solidFill>
                <a:schemeClr val="bg1"/>
              </a:solidFill>
              <a:latin typeface="Times New Roman" pitchFamily="18" charset="0"/>
              <a:cs typeface="Times New Roman" pitchFamily="18" charset="0"/>
            </a:endParaRPr>
          </a:p>
        </p:txBody>
      </p:sp>
      <p:pic>
        <p:nvPicPr>
          <p:cNvPr id="5" name="Picture 4"/>
          <p:cNvPicPr>
            <a:picLocks noChangeAspect="1"/>
          </p:cNvPicPr>
          <p:nvPr/>
        </p:nvPicPr>
        <p:blipFill>
          <a:blip r:embed="rId3"/>
          <a:stretch>
            <a:fillRect/>
          </a:stretch>
        </p:blipFill>
        <p:spPr>
          <a:xfrm>
            <a:off x="762000" y="2362200"/>
            <a:ext cx="7239000" cy="3048000"/>
          </a:xfrm>
          <a:prstGeom prst="rect">
            <a:avLst/>
          </a:prstGeom>
        </p:spPr>
      </p:pic>
    </p:spTree>
    <p:extLst>
      <p:ext uri="{BB962C8B-B14F-4D97-AF65-F5344CB8AC3E}">
        <p14:creationId xmlns:p14="http://schemas.microsoft.com/office/powerpoint/2010/main" val="2964902491"/>
      </p:ext>
    </p:extLst>
  </p:cSld>
  <p:clrMapOvr>
    <a:masterClrMapping/>
  </p:clrMapOvr>
  <p:transition spd="med" advTm="7000">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Gaussian Filters</a:t>
            </a:r>
            <a:endParaRPr lang="en-US" sz="3200" dirty="0">
              <a:solidFill>
                <a:schemeClr val="bg1"/>
              </a:solidFill>
              <a:latin typeface="Times New Roman" pitchFamily="18" charset="0"/>
              <a:cs typeface="Times New Roman" pitchFamily="18" charset="0"/>
            </a:endParaRPr>
          </a:p>
        </p:txBody>
      </p:sp>
      <p:sp>
        <p:nvSpPr>
          <p:cNvPr id="4" name="Rectangle 3"/>
          <p:cNvSpPr/>
          <p:nvPr/>
        </p:nvSpPr>
        <p:spPr>
          <a:xfrm>
            <a:off x="381000" y="1371600"/>
            <a:ext cx="8305800" cy="5324535"/>
          </a:xfrm>
          <a:prstGeom prst="rect">
            <a:avLst/>
          </a:prstGeom>
        </p:spPr>
        <p:txBody>
          <a:bodyPr wrap="square">
            <a:spAutoFit/>
          </a:bodyPr>
          <a:lstStyle/>
          <a:p>
            <a:r>
              <a:rPr lang="en-US" sz="2800" b="1" dirty="0" smtClean="0"/>
              <a:t>Important because:</a:t>
            </a:r>
          </a:p>
          <a:p>
            <a:endParaRPr lang="en-US" dirty="0" smtClean="0"/>
          </a:p>
          <a:p>
            <a:pPr marL="346075" indent="-346075">
              <a:spcAft>
                <a:spcPts val="1200"/>
              </a:spcAft>
            </a:pPr>
            <a:r>
              <a:rPr lang="en-US" dirty="0" smtClean="0"/>
              <a:t>1</a:t>
            </a:r>
            <a:r>
              <a:rPr lang="en-US" dirty="0"/>
              <a:t>. </a:t>
            </a:r>
            <a:r>
              <a:rPr lang="en-US" dirty="0" smtClean="0"/>
              <a:t>	</a:t>
            </a:r>
            <a:r>
              <a:rPr lang="en-US" sz="2400" dirty="0" smtClean="0"/>
              <a:t>Mathematically </a:t>
            </a:r>
            <a:r>
              <a:rPr lang="en-US" sz="2400" dirty="0"/>
              <a:t>very “well behaved”; in particular the Fourier transform (see Chapter 7) of a Gaussian filter is another Gaussian.</a:t>
            </a:r>
          </a:p>
          <a:p>
            <a:pPr marL="346075" indent="-346075">
              <a:spcAft>
                <a:spcPts val="1200"/>
              </a:spcAft>
            </a:pPr>
            <a:r>
              <a:rPr lang="en-US" sz="2400" dirty="0"/>
              <a:t>2. </a:t>
            </a:r>
            <a:r>
              <a:rPr lang="en-US" sz="2400" dirty="0" smtClean="0"/>
              <a:t>	Rotationally symmetric - very </a:t>
            </a:r>
            <a:r>
              <a:rPr lang="en-US" sz="2400" dirty="0"/>
              <a:t>good starting points for some edge detection algorithms (see Chapter 9),</a:t>
            </a:r>
          </a:p>
          <a:p>
            <a:pPr marL="346075" indent="-346075">
              <a:spcAft>
                <a:spcPts val="1200"/>
              </a:spcAft>
            </a:pPr>
            <a:r>
              <a:rPr lang="en-US" sz="2400" dirty="0"/>
              <a:t>3. </a:t>
            </a:r>
            <a:r>
              <a:rPr lang="en-US" sz="2400" dirty="0" smtClean="0"/>
              <a:t>	They </a:t>
            </a:r>
            <a:r>
              <a:rPr lang="en-US" sz="2400" dirty="0"/>
              <a:t>are separable; in that a Gaussian filter may be applied by first applying a one-dimension Gaussian in the x direction, followed by another in the y direction. This can lead to very fast implementations.</a:t>
            </a:r>
          </a:p>
          <a:p>
            <a:pPr marL="346075" indent="-346075">
              <a:spcAft>
                <a:spcPts val="1200"/>
              </a:spcAft>
            </a:pPr>
            <a:r>
              <a:rPr lang="en-US" sz="2400" dirty="0"/>
              <a:t>4. </a:t>
            </a:r>
            <a:r>
              <a:rPr lang="en-US" sz="2400" dirty="0" smtClean="0"/>
              <a:t>	The </a:t>
            </a:r>
            <a:r>
              <a:rPr lang="en-US" sz="2400" dirty="0"/>
              <a:t>convolution </a:t>
            </a:r>
            <a:r>
              <a:rPr lang="en-US" sz="2400" dirty="0" smtClean="0"/>
              <a:t>(filter rotated by 180</a:t>
            </a:r>
            <a:r>
              <a:rPr lang="en-US" sz="2400" baseline="30000" dirty="0" smtClean="0"/>
              <a:t>◦</a:t>
            </a:r>
            <a:r>
              <a:rPr lang="en-US" sz="2400" dirty="0" smtClean="0"/>
              <a:t>) of </a:t>
            </a:r>
            <a:r>
              <a:rPr lang="en-US" sz="2400" dirty="0"/>
              <a:t>two Gaussians is another Gaussian.</a:t>
            </a:r>
            <a:endParaRPr lang="en-US" sz="2400" dirty="0" smtClean="0"/>
          </a:p>
        </p:txBody>
      </p:sp>
    </p:spTree>
    <p:extLst>
      <p:ext uri="{BB962C8B-B14F-4D97-AF65-F5344CB8AC3E}">
        <p14:creationId xmlns:p14="http://schemas.microsoft.com/office/powerpoint/2010/main" val="3884855289"/>
      </p:ext>
    </p:extLst>
  </p:cSld>
  <p:clrMapOvr>
    <a:masterClrMapping/>
  </p:clrMapOvr>
  <p:transition spd="med" advTm="7000">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Gaussian Filters</a:t>
            </a:r>
            <a:endParaRPr lang="en-US" sz="3200" dirty="0">
              <a:solidFill>
                <a:schemeClr val="bg1"/>
              </a:solidFill>
              <a:latin typeface="Times New Roman" pitchFamily="18" charset="0"/>
              <a:cs typeface="Times New Roman" pitchFamily="18" charset="0"/>
            </a:endParaRPr>
          </a:p>
        </p:txBody>
      </p:sp>
      <p:pic>
        <p:nvPicPr>
          <p:cNvPr id="3" name="Picture 2"/>
          <p:cNvPicPr>
            <a:picLocks noChangeAspect="1"/>
          </p:cNvPicPr>
          <p:nvPr/>
        </p:nvPicPr>
        <p:blipFill>
          <a:blip r:embed="rId3"/>
          <a:stretch>
            <a:fillRect/>
          </a:stretch>
        </p:blipFill>
        <p:spPr>
          <a:xfrm>
            <a:off x="2438400" y="1600200"/>
            <a:ext cx="4406417" cy="5026794"/>
          </a:xfrm>
          <a:prstGeom prst="rect">
            <a:avLst/>
          </a:prstGeom>
        </p:spPr>
      </p:pic>
    </p:spTree>
    <p:extLst>
      <p:ext uri="{BB962C8B-B14F-4D97-AF65-F5344CB8AC3E}">
        <p14:creationId xmlns:p14="http://schemas.microsoft.com/office/powerpoint/2010/main" val="3169272848"/>
      </p:ext>
    </p:extLst>
  </p:cSld>
  <p:clrMapOvr>
    <a:masterClrMapping/>
  </p:clrMapOvr>
  <p:transition spd="med" advTm="7000">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Edge Sharpening</a:t>
            </a:r>
            <a:endParaRPr lang="en-US" sz="3200" dirty="0">
              <a:solidFill>
                <a:schemeClr val="bg1"/>
              </a:solidFill>
              <a:latin typeface="Times New Roman" pitchFamily="18" charset="0"/>
              <a:cs typeface="Times New Roman" pitchFamily="18" charset="0"/>
            </a:endParaRPr>
          </a:p>
        </p:txBody>
      </p:sp>
      <p:sp>
        <p:nvSpPr>
          <p:cNvPr id="4" name="Rectangle 3"/>
          <p:cNvSpPr/>
          <p:nvPr/>
        </p:nvSpPr>
        <p:spPr>
          <a:xfrm>
            <a:off x="304800" y="1447800"/>
            <a:ext cx="8382000" cy="1477328"/>
          </a:xfrm>
          <a:prstGeom prst="rect">
            <a:avLst/>
          </a:prstGeom>
        </p:spPr>
        <p:txBody>
          <a:bodyPr wrap="square">
            <a:spAutoFit/>
          </a:bodyPr>
          <a:lstStyle/>
          <a:p>
            <a:r>
              <a:rPr lang="en-US" dirty="0"/>
              <a:t>Spatial filtering can be used to make edges in an image slightly sharper and </a:t>
            </a:r>
            <a:r>
              <a:rPr lang="en-US" dirty="0" smtClean="0"/>
              <a:t>crisper</a:t>
            </a:r>
          </a:p>
          <a:p>
            <a:endParaRPr lang="en-US" dirty="0" smtClean="0"/>
          </a:p>
          <a:p>
            <a:pPr marL="742950" lvl="1" indent="-285750">
              <a:buFont typeface="Arial" panose="020B0604020202020204" pitchFamily="34" charset="0"/>
              <a:buChar char="•"/>
            </a:pPr>
            <a:r>
              <a:rPr lang="en-US" dirty="0" smtClean="0"/>
              <a:t>Generally </a:t>
            </a:r>
            <a:r>
              <a:rPr lang="en-US" dirty="0"/>
              <a:t>results in an image more pleasing to the human </a:t>
            </a:r>
            <a:r>
              <a:rPr lang="en-US" dirty="0" smtClean="0"/>
              <a:t>eye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smtClean="0"/>
              <a:t>“</a:t>
            </a:r>
            <a:r>
              <a:rPr lang="en-US" dirty="0"/>
              <a:t>edge enhancement,” “edge </a:t>
            </a:r>
            <a:r>
              <a:rPr lang="en-US" dirty="0" err="1"/>
              <a:t>crispening</a:t>
            </a:r>
            <a:r>
              <a:rPr lang="en-US" dirty="0"/>
              <a:t>,” or “</a:t>
            </a:r>
            <a:r>
              <a:rPr lang="en-US" dirty="0" err="1"/>
              <a:t>unsharp</a:t>
            </a:r>
            <a:r>
              <a:rPr lang="en-US" dirty="0"/>
              <a:t> </a:t>
            </a:r>
            <a:r>
              <a:rPr lang="en-US" dirty="0" smtClean="0"/>
              <a:t>masking” </a:t>
            </a:r>
            <a:endParaRPr lang="en-US" dirty="0"/>
          </a:p>
        </p:txBody>
      </p:sp>
      <p:pic>
        <p:nvPicPr>
          <p:cNvPr id="5" name="Picture 4"/>
          <p:cNvPicPr>
            <a:picLocks noChangeAspect="1"/>
          </p:cNvPicPr>
          <p:nvPr/>
        </p:nvPicPr>
        <p:blipFill>
          <a:blip r:embed="rId3"/>
          <a:stretch>
            <a:fillRect/>
          </a:stretch>
        </p:blipFill>
        <p:spPr>
          <a:xfrm>
            <a:off x="762000" y="3886200"/>
            <a:ext cx="7239000" cy="1638300"/>
          </a:xfrm>
          <a:prstGeom prst="rect">
            <a:avLst/>
          </a:prstGeom>
        </p:spPr>
      </p:pic>
    </p:spTree>
    <p:extLst>
      <p:ext uri="{BB962C8B-B14F-4D97-AF65-F5344CB8AC3E}">
        <p14:creationId xmlns:p14="http://schemas.microsoft.com/office/powerpoint/2010/main" val="3046419274"/>
      </p:ext>
    </p:extLst>
  </p:cSld>
  <p:clrMapOvr>
    <a:masterClrMapping/>
  </p:clrMapOvr>
  <p:transition spd="med" advTm="7000">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err="1" smtClean="0">
                <a:solidFill>
                  <a:schemeClr val="bg1"/>
                </a:solidFill>
                <a:latin typeface="Times New Roman" pitchFamily="18" charset="0"/>
                <a:cs typeface="Times New Roman" pitchFamily="18" charset="0"/>
              </a:rPr>
              <a:t>Unsharp</a:t>
            </a:r>
            <a:r>
              <a:rPr lang="en-US" sz="3200" dirty="0" smtClean="0">
                <a:solidFill>
                  <a:schemeClr val="bg1"/>
                </a:solidFill>
                <a:latin typeface="Times New Roman" pitchFamily="18" charset="0"/>
                <a:cs typeface="Times New Roman" pitchFamily="18" charset="0"/>
              </a:rPr>
              <a:t>??? To sharpen???</a:t>
            </a:r>
            <a:endParaRPr lang="en-US" sz="3200" dirty="0">
              <a:solidFill>
                <a:schemeClr val="bg1"/>
              </a:solidFill>
              <a:latin typeface="Times New Roman" pitchFamily="18" charset="0"/>
              <a:cs typeface="Times New Roman" pitchFamily="18" charset="0"/>
            </a:endParaRPr>
          </a:p>
        </p:txBody>
      </p:sp>
      <p:sp>
        <p:nvSpPr>
          <p:cNvPr id="4" name="Rectangle 3"/>
          <p:cNvSpPr/>
          <p:nvPr/>
        </p:nvSpPr>
        <p:spPr>
          <a:xfrm>
            <a:off x="304800" y="1447800"/>
            <a:ext cx="8610600" cy="3693319"/>
          </a:xfrm>
          <a:prstGeom prst="rect">
            <a:avLst/>
          </a:prstGeom>
        </p:spPr>
        <p:txBody>
          <a:bodyPr wrap="square">
            <a:spAutoFit/>
          </a:bodyPr>
          <a:lstStyle/>
          <a:p>
            <a:r>
              <a:rPr lang="en-US" dirty="0"/>
              <a:t>The name has its origins, as do many things photographic</a:t>
            </a:r>
            <a:r>
              <a:rPr lang="en-US" dirty="0" smtClean="0"/>
              <a:t>, </a:t>
            </a:r>
            <a:r>
              <a:rPr lang="en-US" dirty="0"/>
              <a:t>in the conventional darkroom. </a:t>
            </a:r>
            <a:endParaRPr lang="en-US" dirty="0" smtClean="0"/>
          </a:p>
          <a:p>
            <a:endParaRPr lang="en-US" dirty="0"/>
          </a:p>
          <a:p>
            <a:r>
              <a:rPr lang="en-US" dirty="0" smtClean="0"/>
              <a:t>Creating </a:t>
            </a:r>
            <a:r>
              <a:rPr lang="en-US" dirty="0"/>
              <a:t>a print the old-fashioned way involves exposing photosensitive paper by projecting onto it a negative of the desired image. In order to accentuate edges in a print and thus make it look sharper, the darkroom operator made something called an </a:t>
            </a:r>
            <a:r>
              <a:rPr lang="en-US" dirty="0" err="1"/>
              <a:t>unsharp</a:t>
            </a:r>
            <a:r>
              <a:rPr lang="en-US" dirty="0"/>
              <a:t> mask. </a:t>
            </a:r>
            <a:endParaRPr lang="en-US" dirty="0" smtClean="0"/>
          </a:p>
          <a:p>
            <a:endParaRPr lang="en-US" dirty="0"/>
          </a:p>
          <a:p>
            <a:r>
              <a:rPr lang="en-US" dirty="0"/>
              <a:t>The technique consists of creating a weak, slightly out of focus positive transparency of the original negative. Rather than exposing the negative on photographic paper, it is instead exposed on another sheet of film. Thus, this new version will be a positive image. Since we recorded it slightly out of focus, if we sandwich it with the original piece of film, all the edges in the composite image will have slight halos in the exact opposite color of whatever is on the other side of each edge. </a:t>
            </a:r>
          </a:p>
        </p:txBody>
      </p:sp>
      <p:sp>
        <p:nvSpPr>
          <p:cNvPr id="3" name="Rectangle 2"/>
          <p:cNvSpPr/>
          <p:nvPr/>
        </p:nvSpPr>
        <p:spPr>
          <a:xfrm>
            <a:off x="3352800" y="6019800"/>
            <a:ext cx="4572000" cy="276999"/>
          </a:xfrm>
          <a:prstGeom prst="rect">
            <a:avLst/>
          </a:prstGeom>
        </p:spPr>
        <p:txBody>
          <a:bodyPr>
            <a:spAutoFit/>
          </a:bodyPr>
          <a:lstStyle/>
          <a:p>
            <a:r>
              <a:rPr lang="en-US" sz="1200" dirty="0">
                <a:hlinkClick r:id="rId3"/>
              </a:rPr>
              <a:t>http://</a:t>
            </a:r>
            <a:r>
              <a:rPr lang="en-US" sz="1200" dirty="0" smtClean="0">
                <a:hlinkClick r:id="rId3"/>
              </a:rPr>
              <a:t>www.earthboundlight.com/phototips/unsharp-mask.html</a:t>
            </a:r>
            <a:r>
              <a:rPr lang="en-US" sz="1200" dirty="0" smtClean="0"/>
              <a:t> </a:t>
            </a:r>
            <a:endParaRPr lang="en-US" sz="1200" dirty="0"/>
          </a:p>
        </p:txBody>
      </p:sp>
      <p:pic>
        <p:nvPicPr>
          <p:cNvPr id="1026" name="Picture 2" descr="The halos that result from excessive sharpe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5257800"/>
            <a:ext cx="1905000" cy="1181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398564"/>
      </p:ext>
    </p:extLst>
  </p:cSld>
  <p:clrMapOvr>
    <a:masterClrMapping/>
  </p:clrMapOvr>
  <p:transition spd="med" advTm="7000">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Simplified principle</a:t>
            </a:r>
            <a:endParaRPr lang="en-US" sz="3200" dirty="0">
              <a:solidFill>
                <a:schemeClr val="bg1"/>
              </a:solidFill>
              <a:latin typeface="Times New Roman" pitchFamily="18" charset="0"/>
              <a:cs typeface="Times New Roman" pitchFamily="18" charset="0"/>
            </a:endParaRPr>
          </a:p>
        </p:txBody>
      </p:sp>
      <p:pic>
        <p:nvPicPr>
          <p:cNvPr id="2050" name="Picture 2" descr="https://upload.wikimedia.org/wikipedia/commons/4/43/Unsharped_ey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1679" y="-17646"/>
            <a:ext cx="3042321" cy="68756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0954" y="6477000"/>
            <a:ext cx="4572000" cy="261610"/>
          </a:xfrm>
          <a:prstGeom prst="rect">
            <a:avLst/>
          </a:prstGeom>
        </p:spPr>
        <p:txBody>
          <a:bodyPr>
            <a:spAutoFit/>
          </a:bodyPr>
          <a:lstStyle/>
          <a:p>
            <a:r>
              <a:rPr lang="en-US" sz="1100" dirty="0"/>
              <a:t>https://en.wikipedia.org/wiki/Unsharp_masking</a:t>
            </a:r>
          </a:p>
        </p:txBody>
      </p:sp>
      <p:pic>
        <p:nvPicPr>
          <p:cNvPr id="2052" name="Picture 4" descr="https://upload.wikimedia.org/wikipedia/commons/thumb/e/e6/Usm-unsharp-mask.png/220px-Usm-unsharp-mas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7937" y="2743200"/>
            <a:ext cx="20955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upload.wikimedia.org/wikipedia/commons/thumb/4/4a/Unsharp_mask_principle.svg/220px-Unsharp_mask_principle.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149" y="1333500"/>
            <a:ext cx="3604546"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938224"/>
      </p:ext>
    </p:extLst>
  </p:cSld>
  <p:clrMapOvr>
    <a:masterClrMapping/>
  </p:clrMapOvr>
  <p:transition spd="med" advTm="7000">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10110" y="413084"/>
            <a:ext cx="4114800" cy="6232711"/>
          </a:xfrm>
          <a:prstGeom prst="rect">
            <a:avLst/>
          </a:prstGeom>
        </p:spPr>
      </p:pic>
      <p:sp>
        <p:nvSpPr>
          <p:cNvPr id="3" name="Rectangle 2"/>
          <p:cNvSpPr/>
          <p:nvPr/>
        </p:nvSpPr>
        <p:spPr>
          <a:xfrm>
            <a:off x="304800" y="413084"/>
            <a:ext cx="3657600" cy="2308324"/>
          </a:xfrm>
          <a:prstGeom prst="rect">
            <a:avLst/>
          </a:prstGeom>
        </p:spPr>
        <p:txBody>
          <a:bodyPr wrap="square">
            <a:spAutoFit/>
          </a:bodyPr>
          <a:lstStyle/>
          <a:p>
            <a:r>
              <a:rPr lang="en-US" sz="2400" dirty="0" smtClean="0"/>
              <a:t>We </a:t>
            </a:r>
            <a:r>
              <a:rPr lang="en-US" sz="2400" dirty="0"/>
              <a:t>are in effect subtracting a blur from a scaled version of the original; the scaling factor may also be split between the identity and blurring filters.</a:t>
            </a:r>
          </a:p>
        </p:txBody>
      </p:sp>
      <p:pic>
        <p:nvPicPr>
          <p:cNvPr id="4" name="Picture 3"/>
          <p:cNvPicPr>
            <a:picLocks noChangeAspect="1"/>
          </p:cNvPicPr>
          <p:nvPr/>
        </p:nvPicPr>
        <p:blipFill>
          <a:blip r:embed="rId3"/>
          <a:stretch>
            <a:fillRect/>
          </a:stretch>
        </p:blipFill>
        <p:spPr>
          <a:xfrm>
            <a:off x="175809" y="3988599"/>
            <a:ext cx="3379922" cy="733145"/>
          </a:xfrm>
          <a:prstGeom prst="rect">
            <a:avLst/>
          </a:prstGeom>
        </p:spPr>
      </p:pic>
      <p:sp>
        <p:nvSpPr>
          <p:cNvPr id="5" name="TextBox 4"/>
          <p:cNvSpPr txBox="1"/>
          <p:nvPr/>
        </p:nvSpPr>
        <p:spPr>
          <a:xfrm>
            <a:off x="381000" y="4833912"/>
            <a:ext cx="386644" cy="369332"/>
          </a:xfrm>
          <a:prstGeom prst="rect">
            <a:avLst/>
          </a:prstGeom>
          <a:noFill/>
        </p:spPr>
        <p:txBody>
          <a:bodyPr wrap="none" rtlCol="0">
            <a:spAutoFit/>
          </a:bodyPr>
          <a:lstStyle/>
          <a:p>
            <a:r>
              <a:rPr lang="en-US" dirty="0" smtClean="0"/>
              <a:t>or</a:t>
            </a:r>
            <a:endParaRPr lang="en-US" dirty="0"/>
          </a:p>
        </p:txBody>
      </p:sp>
      <p:pic>
        <p:nvPicPr>
          <p:cNvPr id="6" name="Picture 5"/>
          <p:cNvPicPr>
            <a:picLocks noChangeAspect="1"/>
          </p:cNvPicPr>
          <p:nvPr/>
        </p:nvPicPr>
        <p:blipFill>
          <a:blip r:embed="rId4"/>
          <a:stretch>
            <a:fillRect/>
          </a:stretch>
        </p:blipFill>
        <p:spPr>
          <a:xfrm>
            <a:off x="163235" y="5272747"/>
            <a:ext cx="3373691" cy="742716"/>
          </a:xfrm>
          <a:prstGeom prst="rect">
            <a:avLst/>
          </a:prstGeom>
        </p:spPr>
      </p:pic>
      <p:sp>
        <p:nvSpPr>
          <p:cNvPr id="7" name="TextBox 6"/>
          <p:cNvSpPr txBox="1"/>
          <p:nvPr/>
        </p:nvSpPr>
        <p:spPr>
          <a:xfrm>
            <a:off x="138110" y="3382055"/>
            <a:ext cx="3398816" cy="338554"/>
          </a:xfrm>
          <a:prstGeom prst="rect">
            <a:avLst/>
          </a:prstGeom>
          <a:noFill/>
        </p:spPr>
        <p:txBody>
          <a:bodyPr wrap="none" rtlCol="0">
            <a:spAutoFit/>
          </a:bodyPr>
          <a:lstStyle/>
          <a:p>
            <a:r>
              <a:rPr lang="en-US" sz="1600" dirty="0" smtClean="0"/>
              <a:t>Examples using averaging filter to blur:</a:t>
            </a:r>
            <a:endParaRPr lang="en-US" sz="1600" dirty="0"/>
          </a:p>
        </p:txBody>
      </p:sp>
      <p:sp>
        <p:nvSpPr>
          <p:cNvPr id="8" name="Rectangle 7"/>
          <p:cNvSpPr/>
          <p:nvPr/>
        </p:nvSpPr>
        <p:spPr>
          <a:xfrm>
            <a:off x="138110" y="6230615"/>
            <a:ext cx="4572000" cy="307777"/>
          </a:xfrm>
          <a:prstGeom prst="rect">
            <a:avLst/>
          </a:prstGeom>
        </p:spPr>
        <p:txBody>
          <a:bodyPr>
            <a:spAutoFit/>
          </a:bodyPr>
          <a:lstStyle/>
          <a:p>
            <a:r>
              <a:rPr lang="en-US" sz="1400" dirty="0"/>
              <a:t>where k is a constant chosen to provide the best result. </a:t>
            </a:r>
          </a:p>
        </p:txBody>
      </p:sp>
    </p:spTree>
    <p:extLst>
      <p:ext uri="{BB962C8B-B14F-4D97-AF65-F5344CB8AC3E}">
        <p14:creationId xmlns:p14="http://schemas.microsoft.com/office/powerpoint/2010/main" val="3443199260"/>
      </p:ext>
    </p:extLst>
  </p:cSld>
  <p:clrMapOvr>
    <a:masterClrMapping/>
  </p:clrMapOvr>
  <p:transition spd="med" advTm="7000">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err="1" smtClean="0">
                <a:solidFill>
                  <a:schemeClr val="bg1"/>
                </a:solidFill>
                <a:latin typeface="Times New Roman" pitchFamily="18" charset="0"/>
                <a:cs typeface="Times New Roman" pitchFamily="18" charset="0"/>
              </a:rPr>
              <a:t>Unsharp</a:t>
            </a:r>
            <a:r>
              <a:rPr lang="en-US" sz="3200" dirty="0" smtClean="0">
                <a:solidFill>
                  <a:schemeClr val="bg1"/>
                </a:solidFill>
                <a:latin typeface="Times New Roman" pitchFamily="18" charset="0"/>
                <a:cs typeface="Times New Roman" pitchFamily="18" charset="0"/>
              </a:rPr>
              <a:t> Mask</a:t>
            </a:r>
            <a:endParaRPr lang="en-US" sz="3200" dirty="0">
              <a:solidFill>
                <a:schemeClr val="bg1"/>
              </a:solidFill>
              <a:latin typeface="Times New Roman" pitchFamily="18" charset="0"/>
              <a:cs typeface="Times New Roman" pitchFamily="18" charset="0"/>
            </a:endParaRPr>
          </a:p>
        </p:txBody>
      </p:sp>
      <p:pic>
        <p:nvPicPr>
          <p:cNvPr id="4" name="Picture 3"/>
          <p:cNvPicPr>
            <a:picLocks noChangeAspect="1"/>
          </p:cNvPicPr>
          <p:nvPr/>
        </p:nvPicPr>
        <p:blipFill>
          <a:blip r:embed="rId3"/>
          <a:stretch>
            <a:fillRect/>
          </a:stretch>
        </p:blipFill>
        <p:spPr>
          <a:xfrm>
            <a:off x="244642" y="1600200"/>
            <a:ext cx="8686800" cy="4343400"/>
          </a:xfrm>
          <a:prstGeom prst="rect">
            <a:avLst/>
          </a:prstGeom>
        </p:spPr>
      </p:pic>
    </p:spTree>
    <p:extLst>
      <p:ext uri="{BB962C8B-B14F-4D97-AF65-F5344CB8AC3E}">
        <p14:creationId xmlns:p14="http://schemas.microsoft.com/office/powerpoint/2010/main" val="3926198294"/>
      </p:ext>
    </p:extLst>
  </p:cSld>
  <p:clrMapOvr>
    <a:masterClrMapping/>
  </p:clrMapOvr>
  <p:transition spd="med" advTm="7000">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Non-linear filters</a:t>
            </a:r>
            <a:endParaRPr lang="en-US" sz="3200" dirty="0">
              <a:solidFill>
                <a:schemeClr val="bg1"/>
              </a:solidFill>
              <a:latin typeface="Times New Roman" pitchFamily="18" charset="0"/>
              <a:cs typeface="Times New Roman" pitchFamily="18" charset="0"/>
            </a:endParaRPr>
          </a:p>
        </p:txBody>
      </p:sp>
      <p:sp>
        <p:nvSpPr>
          <p:cNvPr id="3" name="Rectangle 2"/>
          <p:cNvSpPr/>
          <p:nvPr/>
        </p:nvSpPr>
        <p:spPr>
          <a:xfrm>
            <a:off x="195714" y="1371600"/>
            <a:ext cx="8643486" cy="1938992"/>
          </a:xfrm>
          <a:prstGeom prst="rect">
            <a:avLst/>
          </a:prstGeom>
        </p:spPr>
        <p:txBody>
          <a:bodyPr wrap="square">
            <a:spAutoFit/>
          </a:bodyPr>
          <a:lstStyle/>
          <a:p>
            <a:r>
              <a:rPr lang="en-US" sz="2400" b="1" dirty="0" smtClean="0"/>
              <a:t>Non-linear filter: </a:t>
            </a:r>
            <a:r>
              <a:rPr lang="en-US" sz="2400" dirty="0" smtClean="0"/>
              <a:t> A filter that applies a non-linear </a:t>
            </a:r>
            <a:r>
              <a:rPr lang="en-US" sz="2400" dirty="0"/>
              <a:t>function </a:t>
            </a:r>
            <a:r>
              <a:rPr lang="en-US" sz="2400" dirty="0" smtClean="0"/>
              <a:t>to the grayscale values in the </a:t>
            </a:r>
            <a:r>
              <a:rPr lang="en-US" sz="2400" dirty="0"/>
              <a:t>mask. </a:t>
            </a:r>
            <a:endParaRPr lang="en-US" sz="2400" dirty="0" smtClean="0"/>
          </a:p>
          <a:p>
            <a:endParaRPr lang="en-US" sz="2400" dirty="0" smtClean="0"/>
          </a:p>
          <a:p>
            <a:r>
              <a:rPr lang="en-US" sz="2400" dirty="0" smtClean="0"/>
              <a:t>Example:  Max or min </a:t>
            </a:r>
            <a:r>
              <a:rPr lang="en-US" sz="2400" dirty="0"/>
              <a:t>filter, which has as its output the </a:t>
            </a:r>
            <a:r>
              <a:rPr lang="en-US" sz="2400" dirty="0" smtClean="0"/>
              <a:t>max or min </a:t>
            </a:r>
            <a:r>
              <a:rPr lang="en-US" sz="2400" dirty="0"/>
              <a:t>value under the </a:t>
            </a:r>
            <a:r>
              <a:rPr lang="en-US" sz="2400" dirty="0" smtClean="0"/>
              <a:t>mask </a:t>
            </a:r>
            <a:endParaRPr lang="en-US" sz="2400" dirty="0"/>
          </a:p>
        </p:txBody>
      </p:sp>
      <p:pic>
        <p:nvPicPr>
          <p:cNvPr id="5" name="Picture 4"/>
          <p:cNvPicPr>
            <a:picLocks noChangeAspect="1"/>
          </p:cNvPicPr>
          <p:nvPr/>
        </p:nvPicPr>
        <p:blipFill>
          <a:blip r:embed="rId3"/>
          <a:stretch>
            <a:fillRect/>
          </a:stretch>
        </p:blipFill>
        <p:spPr>
          <a:xfrm>
            <a:off x="1295400" y="3505200"/>
            <a:ext cx="6324600" cy="3287128"/>
          </a:xfrm>
          <a:prstGeom prst="rect">
            <a:avLst/>
          </a:prstGeom>
        </p:spPr>
      </p:pic>
    </p:spTree>
    <p:extLst>
      <p:ext uri="{BB962C8B-B14F-4D97-AF65-F5344CB8AC3E}">
        <p14:creationId xmlns:p14="http://schemas.microsoft.com/office/powerpoint/2010/main" val="3035129437"/>
      </p:ext>
    </p:extLst>
  </p:cSld>
  <p:clrMapOvr>
    <a:masterClrMapping/>
  </p:clrMapOvr>
  <p:transition spd="med" advTm="7000">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Regions of Interest (ROI)</a:t>
            </a:r>
            <a:endParaRPr lang="en-US" sz="3200" dirty="0">
              <a:solidFill>
                <a:schemeClr val="bg1"/>
              </a:solidFill>
              <a:latin typeface="Times New Roman" pitchFamily="18" charset="0"/>
              <a:cs typeface="Times New Roman" pitchFamily="18" charset="0"/>
            </a:endParaRPr>
          </a:p>
        </p:txBody>
      </p:sp>
      <p:sp>
        <p:nvSpPr>
          <p:cNvPr id="3" name="Rectangle 2"/>
          <p:cNvSpPr/>
          <p:nvPr/>
        </p:nvSpPr>
        <p:spPr>
          <a:xfrm>
            <a:off x="195714" y="1371600"/>
            <a:ext cx="8643486" cy="1815882"/>
          </a:xfrm>
          <a:prstGeom prst="rect">
            <a:avLst/>
          </a:prstGeom>
        </p:spPr>
        <p:txBody>
          <a:bodyPr wrap="square">
            <a:spAutoFit/>
          </a:bodyPr>
          <a:lstStyle/>
          <a:p>
            <a:pPr>
              <a:spcAft>
                <a:spcPts val="2400"/>
              </a:spcAft>
            </a:pPr>
            <a:r>
              <a:rPr lang="en-US" sz="2400" dirty="0" smtClean="0"/>
              <a:t>Two ways to define an ROI: </a:t>
            </a:r>
          </a:p>
          <a:p>
            <a:pPr marL="800100" lvl="1" indent="-342900">
              <a:spcAft>
                <a:spcPts val="2400"/>
              </a:spcAft>
              <a:buFont typeface="Arial" panose="020B0604020202020204" pitchFamily="34" charset="0"/>
              <a:buChar char="•"/>
            </a:pPr>
            <a:r>
              <a:rPr lang="en-US" sz="2400" dirty="0" smtClean="0"/>
              <a:t>List </a:t>
            </a:r>
            <a:r>
              <a:rPr lang="en-US" sz="2400" dirty="0"/>
              <a:t>the coordinates of a polygonal </a:t>
            </a:r>
            <a:r>
              <a:rPr lang="en-US" sz="2400" dirty="0" smtClean="0"/>
              <a:t>region</a:t>
            </a:r>
          </a:p>
          <a:p>
            <a:pPr marL="800100" lvl="1" indent="-342900">
              <a:spcAft>
                <a:spcPts val="2400"/>
              </a:spcAft>
              <a:buFont typeface="Arial" panose="020B0604020202020204" pitchFamily="34" charset="0"/>
              <a:buChar char="•"/>
            </a:pPr>
            <a:r>
              <a:rPr lang="en-US" sz="2400" dirty="0" smtClean="0"/>
              <a:t>Define interactively </a:t>
            </a:r>
            <a:r>
              <a:rPr lang="en-US" sz="2400" dirty="0"/>
              <a:t>with the </a:t>
            </a:r>
            <a:r>
              <a:rPr lang="en-US" sz="2400" dirty="0" smtClean="0"/>
              <a:t>mouse</a:t>
            </a:r>
            <a:endParaRPr lang="en-US" sz="2400" dirty="0"/>
          </a:p>
        </p:txBody>
      </p:sp>
    </p:spTree>
    <p:extLst>
      <p:ext uri="{BB962C8B-B14F-4D97-AF65-F5344CB8AC3E}">
        <p14:creationId xmlns:p14="http://schemas.microsoft.com/office/powerpoint/2010/main" val="3460033357"/>
      </p:ext>
    </p:extLst>
  </p:cSld>
  <p:clrMapOvr>
    <a:masterClrMapping/>
  </p:clrMapOvr>
  <p:transition spd="med" advTm="7000">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Linear Spatial Filtering</a:t>
            </a:r>
            <a:endParaRPr lang="en-US" sz="3200" dirty="0">
              <a:solidFill>
                <a:schemeClr val="bg1"/>
              </a:solidFill>
              <a:latin typeface="Times New Roman" pitchFamily="18" charset="0"/>
              <a:cs typeface="Times New Roman" pitchFamily="18" charset="0"/>
            </a:endParaRPr>
          </a:p>
        </p:txBody>
      </p:sp>
      <p:pic>
        <p:nvPicPr>
          <p:cNvPr id="5" name="Picture 4"/>
          <p:cNvPicPr>
            <a:picLocks noChangeAspect="1"/>
          </p:cNvPicPr>
          <p:nvPr/>
        </p:nvPicPr>
        <p:blipFill>
          <a:blip r:embed="rId3"/>
          <a:stretch>
            <a:fillRect/>
          </a:stretch>
        </p:blipFill>
        <p:spPr>
          <a:xfrm>
            <a:off x="1600199" y="2422508"/>
            <a:ext cx="5629275" cy="2028825"/>
          </a:xfrm>
          <a:prstGeom prst="rect">
            <a:avLst/>
          </a:prstGeom>
        </p:spPr>
      </p:pic>
      <p:pic>
        <p:nvPicPr>
          <p:cNvPr id="6" name="Picture 5"/>
          <p:cNvPicPr>
            <a:picLocks noChangeAspect="1"/>
          </p:cNvPicPr>
          <p:nvPr/>
        </p:nvPicPr>
        <p:blipFill>
          <a:blip r:embed="rId4"/>
          <a:stretch>
            <a:fillRect/>
          </a:stretch>
        </p:blipFill>
        <p:spPr>
          <a:xfrm>
            <a:off x="1600200" y="4572000"/>
            <a:ext cx="5629275" cy="2028825"/>
          </a:xfrm>
          <a:prstGeom prst="rect">
            <a:avLst/>
          </a:prstGeom>
        </p:spPr>
      </p:pic>
      <p:sp>
        <p:nvSpPr>
          <p:cNvPr id="7" name="TextBox 6"/>
          <p:cNvSpPr txBox="1"/>
          <p:nvPr/>
        </p:nvSpPr>
        <p:spPr>
          <a:xfrm>
            <a:off x="105445" y="2450068"/>
            <a:ext cx="1410964" cy="369332"/>
          </a:xfrm>
          <a:prstGeom prst="rect">
            <a:avLst/>
          </a:prstGeom>
          <a:noFill/>
        </p:spPr>
        <p:txBody>
          <a:bodyPr wrap="none" rtlCol="0">
            <a:spAutoFit/>
          </a:bodyPr>
          <a:lstStyle/>
          <a:p>
            <a:r>
              <a:rPr lang="en-US" dirty="0" smtClean="0"/>
              <a:t>Mask Values:</a:t>
            </a:r>
            <a:endParaRPr lang="en-US" dirty="0"/>
          </a:p>
        </p:txBody>
      </p:sp>
      <p:sp>
        <p:nvSpPr>
          <p:cNvPr id="8" name="TextBox 7"/>
          <p:cNvSpPr txBox="1"/>
          <p:nvPr/>
        </p:nvSpPr>
        <p:spPr>
          <a:xfrm>
            <a:off x="105445" y="4648200"/>
            <a:ext cx="1342355" cy="369332"/>
          </a:xfrm>
          <a:prstGeom prst="rect">
            <a:avLst/>
          </a:prstGeom>
          <a:noFill/>
        </p:spPr>
        <p:txBody>
          <a:bodyPr wrap="none" rtlCol="0">
            <a:spAutoFit/>
          </a:bodyPr>
          <a:lstStyle/>
          <a:p>
            <a:r>
              <a:rPr lang="en-US" dirty="0" smtClean="0"/>
              <a:t>Pixel Values:</a:t>
            </a:r>
            <a:endParaRPr lang="en-US" dirty="0"/>
          </a:p>
        </p:txBody>
      </p:sp>
      <p:pic>
        <p:nvPicPr>
          <p:cNvPr id="9" name="Picture 8"/>
          <p:cNvPicPr>
            <a:picLocks noChangeAspect="1"/>
          </p:cNvPicPr>
          <p:nvPr/>
        </p:nvPicPr>
        <p:blipFill>
          <a:blip r:embed="rId5"/>
          <a:stretch>
            <a:fillRect/>
          </a:stretch>
        </p:blipFill>
        <p:spPr>
          <a:xfrm>
            <a:off x="3429000" y="1417659"/>
            <a:ext cx="3048000" cy="671119"/>
          </a:xfrm>
          <a:prstGeom prst="rect">
            <a:avLst/>
          </a:prstGeom>
        </p:spPr>
      </p:pic>
      <p:sp>
        <p:nvSpPr>
          <p:cNvPr id="3" name="TextBox 2"/>
          <p:cNvSpPr txBox="1"/>
          <p:nvPr/>
        </p:nvSpPr>
        <p:spPr>
          <a:xfrm>
            <a:off x="776622" y="1568553"/>
            <a:ext cx="2971800" cy="369332"/>
          </a:xfrm>
          <a:prstGeom prst="rect">
            <a:avLst/>
          </a:prstGeom>
          <a:noFill/>
        </p:spPr>
        <p:txBody>
          <a:bodyPr wrap="square" rtlCol="0">
            <a:spAutoFit/>
          </a:bodyPr>
          <a:lstStyle/>
          <a:p>
            <a:r>
              <a:rPr lang="en-US" dirty="0" smtClean="0"/>
              <a:t>New pixel value at p(</a:t>
            </a:r>
            <a:r>
              <a:rPr lang="en-US" dirty="0" err="1" smtClean="0"/>
              <a:t>i,j</a:t>
            </a:r>
            <a:r>
              <a:rPr lang="en-US" dirty="0" smtClean="0"/>
              <a:t>) =</a:t>
            </a:r>
            <a:endParaRPr lang="en-US" dirty="0"/>
          </a:p>
        </p:txBody>
      </p:sp>
    </p:spTree>
    <p:extLst>
      <p:ext uri="{BB962C8B-B14F-4D97-AF65-F5344CB8AC3E}">
        <p14:creationId xmlns:p14="http://schemas.microsoft.com/office/powerpoint/2010/main" val="1629296617"/>
      </p:ext>
    </p:extLst>
  </p:cSld>
  <p:clrMapOvr>
    <a:masterClrMapping/>
  </p:clrMapOvr>
  <p:transition spd="med" advTm="7000">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Regions of Interest (ROI)</a:t>
            </a:r>
            <a:endParaRPr lang="en-US" sz="3200" dirty="0">
              <a:solidFill>
                <a:schemeClr val="bg1"/>
              </a:solidFill>
              <a:latin typeface="Times New Roman" pitchFamily="18" charset="0"/>
              <a:cs typeface="Times New Roman" pitchFamily="18" charset="0"/>
            </a:endParaRPr>
          </a:p>
        </p:txBody>
      </p:sp>
      <p:pic>
        <p:nvPicPr>
          <p:cNvPr id="4" name="Picture 3"/>
          <p:cNvPicPr>
            <a:picLocks noChangeAspect="1"/>
          </p:cNvPicPr>
          <p:nvPr/>
        </p:nvPicPr>
        <p:blipFill>
          <a:blip r:embed="rId3"/>
          <a:stretch>
            <a:fillRect/>
          </a:stretch>
        </p:blipFill>
        <p:spPr>
          <a:xfrm>
            <a:off x="762000" y="1524000"/>
            <a:ext cx="7239000" cy="838200"/>
          </a:xfrm>
          <a:prstGeom prst="rect">
            <a:avLst/>
          </a:prstGeom>
        </p:spPr>
      </p:pic>
      <p:pic>
        <p:nvPicPr>
          <p:cNvPr id="6" name="Picture 5"/>
          <p:cNvPicPr>
            <a:picLocks noChangeAspect="1"/>
          </p:cNvPicPr>
          <p:nvPr/>
        </p:nvPicPr>
        <p:blipFill>
          <a:blip r:embed="rId4"/>
          <a:stretch>
            <a:fillRect/>
          </a:stretch>
        </p:blipFill>
        <p:spPr>
          <a:xfrm>
            <a:off x="990600" y="2458853"/>
            <a:ext cx="2771775" cy="3457575"/>
          </a:xfrm>
          <a:prstGeom prst="rect">
            <a:avLst/>
          </a:prstGeom>
        </p:spPr>
      </p:pic>
      <p:sp>
        <p:nvSpPr>
          <p:cNvPr id="7" name="TextBox 6"/>
          <p:cNvSpPr txBox="1"/>
          <p:nvPr/>
        </p:nvSpPr>
        <p:spPr>
          <a:xfrm>
            <a:off x="1295400" y="5942595"/>
            <a:ext cx="1361976" cy="369332"/>
          </a:xfrm>
          <a:prstGeom prst="rect">
            <a:avLst/>
          </a:prstGeom>
          <a:noFill/>
        </p:spPr>
        <p:txBody>
          <a:bodyPr wrap="none" rtlCol="0">
            <a:spAutoFit/>
          </a:bodyPr>
          <a:lstStyle/>
          <a:p>
            <a:r>
              <a:rPr lang="en-US" dirty="0" err="1" smtClean="0"/>
              <a:t>imshow</a:t>
            </a:r>
            <a:r>
              <a:rPr lang="en-US" dirty="0" smtClean="0"/>
              <a:t>(m2)</a:t>
            </a:r>
            <a:endParaRPr lang="en-US" dirty="0"/>
          </a:p>
        </p:txBody>
      </p:sp>
      <p:pic>
        <p:nvPicPr>
          <p:cNvPr id="8" name="Picture 7"/>
          <p:cNvPicPr>
            <a:picLocks noChangeAspect="1"/>
          </p:cNvPicPr>
          <p:nvPr/>
        </p:nvPicPr>
        <p:blipFill>
          <a:blip r:embed="rId5"/>
          <a:stretch>
            <a:fillRect/>
          </a:stretch>
        </p:blipFill>
        <p:spPr>
          <a:xfrm>
            <a:off x="5109110" y="2546534"/>
            <a:ext cx="2867025" cy="3352800"/>
          </a:xfrm>
          <a:prstGeom prst="rect">
            <a:avLst/>
          </a:prstGeom>
        </p:spPr>
      </p:pic>
      <p:sp>
        <p:nvSpPr>
          <p:cNvPr id="9" name="TextBox 8"/>
          <p:cNvSpPr txBox="1"/>
          <p:nvPr/>
        </p:nvSpPr>
        <p:spPr>
          <a:xfrm>
            <a:off x="5286437" y="5942595"/>
            <a:ext cx="1244956" cy="369332"/>
          </a:xfrm>
          <a:prstGeom prst="rect">
            <a:avLst/>
          </a:prstGeom>
          <a:noFill/>
        </p:spPr>
        <p:txBody>
          <a:bodyPr wrap="none" rtlCol="0">
            <a:spAutoFit/>
          </a:bodyPr>
          <a:lstStyle/>
          <a:p>
            <a:r>
              <a:rPr lang="en-US" dirty="0" err="1" smtClean="0"/>
              <a:t>imshow</a:t>
            </a:r>
            <a:r>
              <a:rPr lang="en-US" dirty="0" smtClean="0"/>
              <a:t>(m)</a:t>
            </a:r>
            <a:endParaRPr lang="en-US" dirty="0"/>
          </a:p>
        </p:txBody>
      </p:sp>
    </p:spTree>
    <p:extLst>
      <p:ext uri="{BB962C8B-B14F-4D97-AF65-F5344CB8AC3E}">
        <p14:creationId xmlns:p14="http://schemas.microsoft.com/office/powerpoint/2010/main" val="493621606"/>
      </p:ext>
    </p:extLst>
  </p:cSld>
  <p:clrMapOvr>
    <a:masterClrMapping/>
  </p:clrMapOvr>
  <p:transition spd="med" advTm="7000">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Regions of Interest (ROI)</a:t>
            </a:r>
            <a:endParaRPr lang="en-US" sz="3200" dirty="0">
              <a:solidFill>
                <a:schemeClr val="bg1"/>
              </a:solidFill>
              <a:latin typeface="Times New Roman" pitchFamily="18" charset="0"/>
              <a:cs typeface="Times New Roman" pitchFamily="18" charset="0"/>
            </a:endParaRPr>
          </a:p>
        </p:txBody>
      </p:sp>
      <p:pic>
        <p:nvPicPr>
          <p:cNvPr id="4" name="Picture 3"/>
          <p:cNvPicPr>
            <a:picLocks noChangeAspect="1"/>
          </p:cNvPicPr>
          <p:nvPr/>
        </p:nvPicPr>
        <p:blipFill>
          <a:blip r:embed="rId3"/>
          <a:stretch>
            <a:fillRect/>
          </a:stretch>
        </p:blipFill>
        <p:spPr>
          <a:xfrm>
            <a:off x="737135" y="1283969"/>
            <a:ext cx="7239000" cy="838200"/>
          </a:xfrm>
          <a:prstGeom prst="rect">
            <a:avLst/>
          </a:prstGeom>
        </p:spPr>
      </p:pic>
      <p:pic>
        <p:nvPicPr>
          <p:cNvPr id="3" name="Picture 2"/>
          <p:cNvPicPr>
            <a:picLocks noChangeAspect="1"/>
          </p:cNvPicPr>
          <p:nvPr/>
        </p:nvPicPr>
        <p:blipFill>
          <a:blip r:embed="rId4"/>
          <a:stretch>
            <a:fillRect/>
          </a:stretch>
        </p:blipFill>
        <p:spPr>
          <a:xfrm>
            <a:off x="739303" y="2093293"/>
            <a:ext cx="7239000" cy="1038225"/>
          </a:xfrm>
          <a:prstGeom prst="rect">
            <a:avLst/>
          </a:prstGeom>
        </p:spPr>
      </p:pic>
      <p:pic>
        <p:nvPicPr>
          <p:cNvPr id="5" name="Picture 4"/>
          <p:cNvPicPr>
            <a:picLocks noChangeAspect="1"/>
          </p:cNvPicPr>
          <p:nvPr/>
        </p:nvPicPr>
        <p:blipFill>
          <a:blip r:embed="rId5"/>
          <a:stretch>
            <a:fillRect/>
          </a:stretch>
        </p:blipFill>
        <p:spPr>
          <a:xfrm>
            <a:off x="200626" y="3391909"/>
            <a:ext cx="5372100" cy="3385837"/>
          </a:xfrm>
          <a:prstGeom prst="rect">
            <a:avLst/>
          </a:prstGeom>
        </p:spPr>
      </p:pic>
      <p:cxnSp>
        <p:nvCxnSpPr>
          <p:cNvPr id="11" name="Straight Connector 10"/>
          <p:cNvCxnSpPr/>
          <p:nvPr/>
        </p:nvCxnSpPr>
        <p:spPr>
          <a:xfrm>
            <a:off x="7239000" y="2667000"/>
            <a:ext cx="457200" cy="6169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7239000" y="2664793"/>
            <a:ext cx="369652" cy="6191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657850" y="3368404"/>
            <a:ext cx="3619500" cy="1384995"/>
          </a:xfrm>
          <a:prstGeom prst="rect">
            <a:avLst/>
          </a:prstGeom>
        </p:spPr>
        <p:txBody>
          <a:bodyPr wrap="square">
            <a:spAutoFit/>
          </a:bodyPr>
          <a:lstStyle/>
          <a:p>
            <a:r>
              <a:rPr lang="en-US" sz="1200" dirty="0"/>
              <a:t>warning: the '</a:t>
            </a:r>
            <a:r>
              <a:rPr lang="en-US" sz="1200" dirty="0" err="1"/>
              <a:t>roipoly</a:t>
            </a:r>
            <a:r>
              <a:rPr lang="en-US" sz="1200" dirty="0"/>
              <a:t>' function belongs to the image package from Octave Forge</a:t>
            </a:r>
          </a:p>
          <a:p>
            <a:r>
              <a:rPr lang="en-US" sz="1200" dirty="0"/>
              <a:t>but has not yet been implemented.</a:t>
            </a:r>
          </a:p>
          <a:p>
            <a:endParaRPr lang="en-US" sz="1200" dirty="0"/>
          </a:p>
          <a:p>
            <a:r>
              <a:rPr lang="en-US" sz="1200" dirty="0"/>
              <a:t>Please read `http://www.octave.org/missing.html' to learn how you can</a:t>
            </a:r>
          </a:p>
          <a:p>
            <a:r>
              <a:rPr lang="en-US" sz="1200" dirty="0"/>
              <a:t>contribute missing functionality.</a:t>
            </a:r>
          </a:p>
        </p:txBody>
      </p:sp>
      <p:sp>
        <p:nvSpPr>
          <p:cNvPr id="6" name="TextBox 5"/>
          <p:cNvSpPr txBox="1"/>
          <p:nvPr/>
        </p:nvSpPr>
        <p:spPr>
          <a:xfrm>
            <a:off x="5843537" y="5061322"/>
            <a:ext cx="3429000" cy="1077218"/>
          </a:xfrm>
          <a:prstGeom prst="rect">
            <a:avLst/>
          </a:prstGeom>
          <a:noFill/>
        </p:spPr>
        <p:txBody>
          <a:bodyPr wrap="square" rtlCol="0">
            <a:spAutoFit/>
          </a:bodyPr>
          <a:lstStyle/>
          <a:p>
            <a:r>
              <a:rPr lang="en-US" sz="1600" dirty="0" smtClean="0"/>
              <a:t>Hexagon Points:</a:t>
            </a:r>
          </a:p>
          <a:p>
            <a:endParaRPr lang="en-US" sz="1600" dirty="0" smtClean="0"/>
          </a:p>
          <a:p>
            <a:pPr>
              <a:tabLst>
                <a:tab pos="1146175" algn="l"/>
                <a:tab pos="2290763" algn="l"/>
              </a:tabLst>
            </a:pPr>
            <a:r>
              <a:rPr lang="en-US" sz="1600" dirty="0" smtClean="0"/>
              <a:t>a(60, 14)	b(27, 38), 	c(14, 127)</a:t>
            </a:r>
          </a:p>
          <a:p>
            <a:pPr>
              <a:tabLst>
                <a:tab pos="1146175" algn="l"/>
                <a:tab pos="2290763" algn="l"/>
              </a:tabLst>
            </a:pPr>
            <a:r>
              <a:rPr lang="en-US" sz="1600" dirty="0" smtClean="0"/>
              <a:t>d(78, 177) 	e(130, 160)	f(139, 69)</a:t>
            </a:r>
            <a:endParaRPr lang="en-US" sz="1600" dirty="0"/>
          </a:p>
        </p:txBody>
      </p:sp>
      <p:sp>
        <p:nvSpPr>
          <p:cNvPr id="7" name="TextBox 6"/>
          <p:cNvSpPr txBox="1"/>
          <p:nvPr/>
        </p:nvSpPr>
        <p:spPr>
          <a:xfrm>
            <a:off x="3276600" y="4011629"/>
            <a:ext cx="295274" cy="369332"/>
          </a:xfrm>
          <a:prstGeom prst="rect">
            <a:avLst/>
          </a:prstGeom>
          <a:noFill/>
        </p:spPr>
        <p:txBody>
          <a:bodyPr wrap="none" rtlCol="0">
            <a:spAutoFit/>
          </a:bodyPr>
          <a:lstStyle/>
          <a:p>
            <a:r>
              <a:rPr lang="en-US" dirty="0" smtClean="0"/>
              <a:t>a</a:t>
            </a:r>
            <a:endParaRPr lang="en-US" dirty="0"/>
          </a:p>
        </p:txBody>
      </p:sp>
      <p:sp>
        <p:nvSpPr>
          <p:cNvPr id="13" name="TextBox 12"/>
          <p:cNvSpPr txBox="1"/>
          <p:nvPr/>
        </p:nvSpPr>
        <p:spPr>
          <a:xfrm>
            <a:off x="3466799" y="3750918"/>
            <a:ext cx="306494" cy="369332"/>
          </a:xfrm>
          <a:prstGeom prst="rect">
            <a:avLst/>
          </a:prstGeom>
          <a:noFill/>
        </p:spPr>
        <p:txBody>
          <a:bodyPr wrap="none" rtlCol="0">
            <a:spAutoFit/>
          </a:bodyPr>
          <a:lstStyle/>
          <a:p>
            <a:r>
              <a:rPr lang="en-US" dirty="0" smtClean="0"/>
              <a:t>b</a:t>
            </a:r>
            <a:endParaRPr lang="en-US" dirty="0"/>
          </a:p>
        </p:txBody>
      </p:sp>
      <p:sp>
        <p:nvSpPr>
          <p:cNvPr id="14" name="TextBox 13"/>
          <p:cNvSpPr txBox="1"/>
          <p:nvPr/>
        </p:nvSpPr>
        <p:spPr>
          <a:xfrm>
            <a:off x="4516694" y="3566252"/>
            <a:ext cx="282450" cy="369332"/>
          </a:xfrm>
          <a:prstGeom prst="rect">
            <a:avLst/>
          </a:prstGeom>
          <a:noFill/>
        </p:spPr>
        <p:txBody>
          <a:bodyPr wrap="none" rtlCol="0">
            <a:spAutoFit/>
          </a:bodyPr>
          <a:lstStyle/>
          <a:p>
            <a:r>
              <a:rPr lang="en-US" dirty="0" smtClean="0"/>
              <a:t>c</a:t>
            </a:r>
            <a:endParaRPr lang="en-US" dirty="0"/>
          </a:p>
        </p:txBody>
      </p:sp>
      <p:sp>
        <p:nvSpPr>
          <p:cNvPr id="15" name="TextBox 14"/>
          <p:cNvSpPr txBox="1"/>
          <p:nvPr/>
        </p:nvSpPr>
        <p:spPr>
          <a:xfrm>
            <a:off x="5029200" y="4216592"/>
            <a:ext cx="306494" cy="369332"/>
          </a:xfrm>
          <a:prstGeom prst="rect">
            <a:avLst/>
          </a:prstGeom>
          <a:noFill/>
        </p:spPr>
        <p:txBody>
          <a:bodyPr wrap="none" rtlCol="0">
            <a:spAutoFit/>
          </a:bodyPr>
          <a:lstStyle/>
          <a:p>
            <a:r>
              <a:rPr lang="en-US" dirty="0" smtClean="0"/>
              <a:t>d</a:t>
            </a:r>
            <a:endParaRPr lang="en-US" dirty="0"/>
          </a:p>
        </p:txBody>
      </p:sp>
      <p:sp>
        <p:nvSpPr>
          <p:cNvPr id="16" name="TextBox 15"/>
          <p:cNvSpPr txBox="1"/>
          <p:nvPr/>
        </p:nvSpPr>
        <p:spPr>
          <a:xfrm>
            <a:off x="4887173" y="4759780"/>
            <a:ext cx="300082" cy="369332"/>
          </a:xfrm>
          <a:prstGeom prst="rect">
            <a:avLst/>
          </a:prstGeom>
          <a:noFill/>
        </p:spPr>
        <p:txBody>
          <a:bodyPr wrap="none" rtlCol="0">
            <a:spAutoFit/>
          </a:bodyPr>
          <a:lstStyle/>
          <a:p>
            <a:r>
              <a:rPr lang="en-US" dirty="0" smtClean="0"/>
              <a:t>e</a:t>
            </a:r>
            <a:endParaRPr lang="en-US" dirty="0"/>
          </a:p>
        </p:txBody>
      </p:sp>
      <p:sp>
        <p:nvSpPr>
          <p:cNvPr id="18" name="TextBox 17"/>
          <p:cNvSpPr txBox="1"/>
          <p:nvPr/>
        </p:nvSpPr>
        <p:spPr>
          <a:xfrm>
            <a:off x="3886200" y="4876656"/>
            <a:ext cx="255198"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4247041659"/>
      </p:ext>
    </p:extLst>
  </p:cSld>
  <p:clrMapOvr>
    <a:masterClrMapping/>
  </p:clrMapOvr>
  <p:transition spd="med" advTm="7000">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Regions of Interest (ROI)</a:t>
            </a:r>
            <a:endParaRPr lang="en-US" sz="3200" dirty="0">
              <a:solidFill>
                <a:schemeClr val="bg1"/>
              </a:solidFill>
              <a:latin typeface="Times New Roman" pitchFamily="18" charset="0"/>
              <a:cs typeface="Times New Roman" pitchFamily="18" charset="0"/>
            </a:endParaRPr>
          </a:p>
        </p:txBody>
      </p:sp>
      <p:pic>
        <p:nvPicPr>
          <p:cNvPr id="6" name="Picture 5"/>
          <p:cNvPicPr>
            <a:picLocks noChangeAspect="1"/>
          </p:cNvPicPr>
          <p:nvPr/>
        </p:nvPicPr>
        <p:blipFill>
          <a:blip r:embed="rId4"/>
          <a:stretch>
            <a:fillRect/>
          </a:stretch>
        </p:blipFill>
        <p:spPr>
          <a:xfrm>
            <a:off x="381000" y="1295400"/>
            <a:ext cx="7239000" cy="2019300"/>
          </a:xfrm>
          <a:prstGeom prst="rect">
            <a:avLst/>
          </a:prstGeom>
        </p:spPr>
      </p:pic>
      <p:pic>
        <p:nvPicPr>
          <p:cNvPr id="7" name="Picture 6"/>
          <p:cNvPicPr>
            <a:picLocks noChangeAspect="1"/>
          </p:cNvPicPr>
          <p:nvPr/>
        </p:nvPicPr>
        <p:blipFill>
          <a:blip r:embed="rId5"/>
          <a:stretch>
            <a:fillRect/>
          </a:stretch>
        </p:blipFill>
        <p:spPr>
          <a:xfrm>
            <a:off x="2249109" y="3441032"/>
            <a:ext cx="2046973" cy="2373401"/>
          </a:xfrm>
          <a:prstGeom prst="rect">
            <a:avLst/>
          </a:prstGeom>
        </p:spPr>
      </p:pic>
      <p:sp>
        <p:nvSpPr>
          <p:cNvPr id="13" name="TextBox 12"/>
          <p:cNvSpPr txBox="1"/>
          <p:nvPr/>
        </p:nvSpPr>
        <p:spPr>
          <a:xfrm>
            <a:off x="2249109" y="5919599"/>
            <a:ext cx="1311769" cy="369332"/>
          </a:xfrm>
          <a:prstGeom prst="rect">
            <a:avLst/>
          </a:prstGeom>
          <a:noFill/>
        </p:spPr>
        <p:txBody>
          <a:bodyPr wrap="none" rtlCol="0">
            <a:spAutoFit/>
          </a:bodyPr>
          <a:lstStyle/>
          <a:p>
            <a:r>
              <a:rPr lang="en-US" dirty="0" err="1" smtClean="0"/>
              <a:t>imshow</a:t>
            </a:r>
            <a:r>
              <a:rPr lang="en-US" dirty="0" smtClean="0"/>
              <a:t>(</a:t>
            </a:r>
            <a:r>
              <a:rPr lang="en-US" dirty="0" err="1" smtClean="0"/>
              <a:t>roi</a:t>
            </a:r>
            <a:r>
              <a:rPr lang="en-US" dirty="0" smtClean="0"/>
              <a:t>)</a:t>
            </a:r>
            <a:endParaRPr lang="en-US" dirty="0"/>
          </a:p>
        </p:txBody>
      </p:sp>
      <p:pic>
        <p:nvPicPr>
          <p:cNvPr id="8" name="Picture 7"/>
          <p:cNvPicPr>
            <a:picLocks noChangeAspect="1"/>
          </p:cNvPicPr>
          <p:nvPr/>
        </p:nvPicPr>
        <p:blipFill>
          <a:blip r:embed="rId6"/>
          <a:stretch>
            <a:fillRect/>
          </a:stretch>
        </p:blipFill>
        <p:spPr>
          <a:xfrm>
            <a:off x="4481156" y="3459480"/>
            <a:ext cx="2016531" cy="2392023"/>
          </a:xfrm>
          <a:prstGeom prst="rect">
            <a:avLst/>
          </a:prstGeom>
        </p:spPr>
      </p:pic>
      <p:pic>
        <p:nvPicPr>
          <p:cNvPr id="3" name="Picture 2"/>
          <p:cNvPicPr>
            <a:picLocks noChangeAspect="1"/>
          </p:cNvPicPr>
          <p:nvPr/>
        </p:nvPicPr>
        <p:blipFill>
          <a:blip r:embed="rId7"/>
          <a:stretch>
            <a:fillRect/>
          </a:stretch>
        </p:blipFill>
        <p:spPr>
          <a:xfrm>
            <a:off x="6707232" y="3429802"/>
            <a:ext cx="2131962" cy="2463757"/>
          </a:xfrm>
          <a:prstGeom prst="rect">
            <a:avLst/>
          </a:prstGeom>
        </p:spPr>
      </p:pic>
      <p:sp>
        <p:nvSpPr>
          <p:cNvPr id="9" name="TextBox 8"/>
          <p:cNvSpPr txBox="1"/>
          <p:nvPr/>
        </p:nvSpPr>
        <p:spPr>
          <a:xfrm>
            <a:off x="4296082" y="5900348"/>
            <a:ext cx="1353960" cy="369332"/>
          </a:xfrm>
          <a:prstGeom prst="rect">
            <a:avLst/>
          </a:prstGeom>
          <a:noFill/>
        </p:spPr>
        <p:txBody>
          <a:bodyPr wrap="none" rtlCol="0">
            <a:spAutoFit/>
          </a:bodyPr>
          <a:lstStyle/>
          <a:p>
            <a:r>
              <a:rPr lang="en-US" dirty="0" err="1" smtClean="0"/>
              <a:t>imshow</a:t>
            </a:r>
            <a:r>
              <a:rPr lang="en-US" dirty="0" smtClean="0"/>
              <a:t>(mg)</a:t>
            </a:r>
            <a:endParaRPr lang="en-US" dirty="0"/>
          </a:p>
        </p:txBody>
      </p:sp>
      <p:sp>
        <p:nvSpPr>
          <p:cNvPr id="10" name="TextBox 9"/>
          <p:cNvSpPr txBox="1"/>
          <p:nvPr/>
        </p:nvSpPr>
        <p:spPr>
          <a:xfrm>
            <a:off x="6709638" y="5916701"/>
            <a:ext cx="1325106" cy="369332"/>
          </a:xfrm>
          <a:prstGeom prst="rect">
            <a:avLst/>
          </a:prstGeom>
          <a:noFill/>
        </p:spPr>
        <p:txBody>
          <a:bodyPr wrap="none" rtlCol="0">
            <a:spAutoFit/>
          </a:bodyPr>
          <a:lstStyle/>
          <a:p>
            <a:r>
              <a:rPr lang="en-US" dirty="0" err="1" smtClean="0"/>
              <a:t>imshow</a:t>
            </a:r>
            <a:r>
              <a:rPr lang="en-US" dirty="0" smtClean="0"/>
              <a:t>(</a:t>
            </a:r>
            <a:r>
              <a:rPr lang="en-US" dirty="0" err="1" smtClean="0"/>
              <a:t>mr</a:t>
            </a:r>
            <a:r>
              <a:rPr lang="en-US" dirty="0" smtClean="0"/>
              <a:t>)</a:t>
            </a:r>
            <a:endParaRPr lang="en-US" dirty="0"/>
          </a:p>
        </p:txBody>
      </p:sp>
      <p:sp>
        <p:nvSpPr>
          <p:cNvPr id="4" name="TextBox 3"/>
          <p:cNvSpPr txBox="1"/>
          <p:nvPr/>
        </p:nvSpPr>
        <p:spPr>
          <a:xfrm>
            <a:off x="2975208" y="2514600"/>
            <a:ext cx="2514214" cy="307777"/>
          </a:xfrm>
          <a:prstGeom prst="rect">
            <a:avLst/>
          </a:prstGeom>
          <a:noFill/>
        </p:spPr>
        <p:txBody>
          <a:bodyPr wrap="none" rtlCol="0">
            <a:spAutoFit/>
          </a:bodyPr>
          <a:lstStyle/>
          <a:p>
            <a:r>
              <a:rPr lang="en-US" sz="1400" dirty="0" smtClean="0">
                <a:solidFill>
                  <a:srgbClr val="C00000"/>
                </a:solidFill>
              </a:rPr>
              <a:t>% Typo in book, remove extra ')'</a:t>
            </a:r>
            <a:endParaRPr lang="en-US" sz="1400" dirty="0">
              <a:solidFill>
                <a:srgbClr val="C00000"/>
              </a:solidFill>
            </a:endParaRPr>
          </a:p>
        </p:txBody>
      </p:sp>
      <p:pic>
        <p:nvPicPr>
          <p:cNvPr id="5" name="Picture 4"/>
          <p:cNvPicPr>
            <a:picLocks noChangeAspect="1"/>
          </p:cNvPicPr>
          <p:nvPr/>
        </p:nvPicPr>
        <p:blipFill>
          <a:blip r:embed="rId8"/>
          <a:stretch>
            <a:fillRect/>
          </a:stretch>
        </p:blipFill>
        <p:spPr>
          <a:xfrm>
            <a:off x="127256" y="3429801"/>
            <a:ext cx="2024559" cy="2384631"/>
          </a:xfrm>
          <a:prstGeom prst="rect">
            <a:avLst/>
          </a:prstGeom>
        </p:spPr>
      </p:pic>
      <p:sp>
        <p:nvSpPr>
          <p:cNvPr id="12" name="TextBox 11"/>
          <p:cNvSpPr txBox="1"/>
          <p:nvPr/>
        </p:nvSpPr>
        <p:spPr>
          <a:xfrm>
            <a:off x="202136" y="5929533"/>
            <a:ext cx="1244956" cy="369332"/>
          </a:xfrm>
          <a:prstGeom prst="rect">
            <a:avLst/>
          </a:prstGeom>
          <a:noFill/>
        </p:spPr>
        <p:txBody>
          <a:bodyPr wrap="none" rtlCol="0">
            <a:spAutoFit/>
          </a:bodyPr>
          <a:lstStyle/>
          <a:p>
            <a:r>
              <a:rPr lang="en-US" dirty="0" err="1" smtClean="0"/>
              <a:t>imshow</a:t>
            </a:r>
            <a:r>
              <a:rPr lang="en-US" dirty="0" smtClean="0"/>
              <a:t>(m)</a:t>
            </a:r>
            <a:endParaRPr lang="en-US" dirty="0"/>
          </a:p>
        </p:txBody>
      </p:sp>
    </p:spTree>
    <p:extLst>
      <p:ext uri="{BB962C8B-B14F-4D97-AF65-F5344CB8AC3E}">
        <p14:creationId xmlns:p14="http://schemas.microsoft.com/office/powerpoint/2010/main" val="3693581188"/>
      </p:ext>
    </p:extLst>
  </p:cSld>
  <p:clrMapOvr>
    <a:masterClrMapping/>
  </p:clrMapOvr>
  <p:transition spd="med" advTm="7000">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Linear Spatial Filtering</a:t>
            </a:r>
            <a:endParaRPr lang="en-US" sz="3200" dirty="0">
              <a:solidFill>
                <a:schemeClr val="bg1"/>
              </a:solidFill>
              <a:latin typeface="Times New Roman" pitchFamily="18" charset="0"/>
              <a:cs typeface="Times New Roman" pitchFamily="18" charset="0"/>
            </a:endParaRPr>
          </a:p>
        </p:txBody>
      </p:sp>
      <p:pic>
        <p:nvPicPr>
          <p:cNvPr id="9" name="Picture 8"/>
          <p:cNvPicPr>
            <a:picLocks noChangeAspect="1"/>
          </p:cNvPicPr>
          <p:nvPr/>
        </p:nvPicPr>
        <p:blipFill>
          <a:blip r:embed="rId3"/>
          <a:stretch>
            <a:fillRect/>
          </a:stretch>
        </p:blipFill>
        <p:spPr>
          <a:xfrm>
            <a:off x="3429000" y="1417659"/>
            <a:ext cx="3048000" cy="671119"/>
          </a:xfrm>
          <a:prstGeom prst="rect">
            <a:avLst/>
          </a:prstGeom>
        </p:spPr>
      </p:pic>
      <p:sp>
        <p:nvSpPr>
          <p:cNvPr id="3" name="TextBox 2"/>
          <p:cNvSpPr txBox="1"/>
          <p:nvPr/>
        </p:nvSpPr>
        <p:spPr>
          <a:xfrm>
            <a:off x="776622" y="1568553"/>
            <a:ext cx="2971800" cy="369332"/>
          </a:xfrm>
          <a:prstGeom prst="rect">
            <a:avLst/>
          </a:prstGeom>
          <a:noFill/>
        </p:spPr>
        <p:txBody>
          <a:bodyPr wrap="square" rtlCol="0">
            <a:spAutoFit/>
          </a:bodyPr>
          <a:lstStyle/>
          <a:p>
            <a:r>
              <a:rPr lang="en-US" dirty="0" smtClean="0"/>
              <a:t>New pixel value at p(</a:t>
            </a:r>
            <a:r>
              <a:rPr lang="en-US" dirty="0" err="1" smtClean="0"/>
              <a:t>i,j</a:t>
            </a:r>
            <a:r>
              <a:rPr lang="en-US" dirty="0" smtClean="0"/>
              <a:t>) =</a:t>
            </a:r>
            <a:endParaRPr lang="en-US" dirty="0"/>
          </a:p>
        </p:txBody>
      </p:sp>
      <p:sp>
        <p:nvSpPr>
          <p:cNvPr id="4" name="TextBox 3"/>
          <p:cNvSpPr txBox="1"/>
          <p:nvPr/>
        </p:nvSpPr>
        <p:spPr>
          <a:xfrm>
            <a:off x="914400" y="2819400"/>
            <a:ext cx="6553200" cy="2677656"/>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In programming terms:</a:t>
            </a:r>
          </a:p>
          <a:p>
            <a:endParaRPr lang="en-US" sz="2400" dirty="0">
              <a:latin typeface="Times New Roman" panose="02020603050405020304" pitchFamily="18" charset="0"/>
              <a:cs typeface="Times New Roman" panose="02020603050405020304" pitchFamily="18" charset="0"/>
            </a:endParaRPr>
          </a:p>
          <a:p>
            <a:r>
              <a:rPr lang="en-US" sz="2400" dirty="0" err="1" smtClean="0">
                <a:latin typeface="Times New Roman" panose="02020603050405020304" pitchFamily="18" charset="0"/>
                <a:cs typeface="Times New Roman" panose="02020603050405020304" pitchFamily="18" charset="0"/>
              </a:rPr>
              <a:t>newp</a:t>
            </a:r>
            <a:r>
              <a:rPr lang="en-US" sz="2400" dirty="0" smtClean="0">
                <a:latin typeface="Times New Roman" panose="02020603050405020304" pitchFamily="18" charset="0"/>
                <a:cs typeface="Times New Roman" panose="02020603050405020304" pitchFamily="18" charset="0"/>
              </a:rPr>
              <a:t> = 0;</a:t>
            </a:r>
          </a:p>
          <a:p>
            <a:r>
              <a:rPr lang="en-US" sz="2400" dirty="0" smtClean="0">
                <a:latin typeface="Times New Roman" panose="02020603050405020304" pitchFamily="18" charset="0"/>
                <a:cs typeface="Times New Roman" panose="02020603050405020304" pitchFamily="18" charset="0"/>
              </a:rPr>
              <a:t>for (s = -1; s &lt;= 1; s ++)</a:t>
            </a:r>
          </a:p>
          <a:p>
            <a:r>
              <a:rPr lang="en-US" sz="2400" dirty="0" smtClean="0">
                <a:latin typeface="Times New Roman" panose="02020603050405020304" pitchFamily="18" charset="0"/>
                <a:cs typeface="Times New Roman" panose="02020603050405020304" pitchFamily="18" charset="0"/>
              </a:rPr>
              <a:t>   for (t = -2; t &lt;= 2; t++)</a:t>
            </a:r>
          </a:p>
          <a:p>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newp</a:t>
            </a:r>
            <a:r>
              <a:rPr lang="en-US" sz="2400" smtClean="0">
                <a:latin typeface="Times New Roman" panose="02020603050405020304" pitchFamily="18" charset="0"/>
                <a:cs typeface="Times New Roman" panose="02020603050405020304" pitchFamily="18" charset="0"/>
              </a:rPr>
              <a:t> += </a:t>
            </a:r>
            <a:r>
              <a:rPr lang="en-US" sz="2400" dirty="0" smtClean="0">
                <a:latin typeface="Times New Roman" panose="02020603050405020304" pitchFamily="18" charset="0"/>
                <a:cs typeface="Times New Roman" panose="02020603050405020304" pitchFamily="18" charset="0"/>
              </a:rPr>
              <a:t>m[s, t] * p[</a:t>
            </a:r>
            <a:r>
              <a:rPr lang="en-US" sz="2400" dirty="0" err="1" smtClean="0">
                <a:latin typeface="Times New Roman" panose="02020603050405020304" pitchFamily="18" charset="0"/>
                <a:cs typeface="Times New Roman" panose="02020603050405020304" pitchFamily="18" charset="0"/>
              </a:rPr>
              <a:t>i</a:t>
            </a:r>
            <a:r>
              <a:rPr lang="en-US" sz="2400" dirty="0" smtClean="0">
                <a:latin typeface="Times New Roman" panose="02020603050405020304" pitchFamily="18" charset="0"/>
                <a:cs typeface="Times New Roman" panose="02020603050405020304" pitchFamily="18" charset="0"/>
              </a:rPr>
              <a:t> + s][j + t];</a:t>
            </a:r>
          </a:p>
          <a:p>
            <a:r>
              <a:rPr lang="en-US" sz="2400" dirty="0" err="1" smtClean="0">
                <a:latin typeface="Times New Roman" panose="02020603050405020304" pitchFamily="18" charset="0"/>
                <a:cs typeface="Times New Roman" panose="02020603050405020304" pitchFamily="18" charset="0"/>
              </a:rPr>
              <a:t>newpic</a:t>
            </a:r>
            <a:r>
              <a:rPr lang="en-US" sz="2400" dirty="0" smtClean="0">
                <a:latin typeface="Times New Roman" panose="02020603050405020304" pitchFamily="18" charset="0"/>
                <a:cs typeface="Times New Roman" panose="02020603050405020304" pitchFamily="18" charset="0"/>
              </a:rPr>
              <a:t>[</a:t>
            </a:r>
            <a:r>
              <a:rPr lang="en-US" sz="2400" dirty="0" err="1" smtClean="0">
                <a:latin typeface="Times New Roman" panose="02020603050405020304" pitchFamily="18" charset="0"/>
                <a:cs typeface="Times New Roman" panose="02020603050405020304" pitchFamily="18" charset="0"/>
              </a:rPr>
              <a:t>i</a:t>
            </a:r>
            <a:r>
              <a:rPr lang="en-US" sz="2400" dirty="0" smtClean="0">
                <a:latin typeface="Times New Roman" panose="02020603050405020304" pitchFamily="18" charset="0"/>
                <a:cs typeface="Times New Roman" panose="02020603050405020304" pitchFamily="18" charset="0"/>
              </a:rPr>
              <a:t>, j] = </a:t>
            </a:r>
            <a:r>
              <a:rPr lang="en-US" sz="2400" dirty="0" err="1" smtClean="0">
                <a:latin typeface="Times New Roman" panose="02020603050405020304" pitchFamily="18" charset="0"/>
                <a:cs typeface="Times New Roman" panose="02020603050405020304" pitchFamily="18" charset="0"/>
              </a:rPr>
              <a:t>newp</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7709276"/>
      </p:ext>
    </p:extLst>
  </p:cSld>
  <p:clrMapOvr>
    <a:masterClrMapping/>
  </p:clrMapOvr>
  <p:transition spd="med" advTm="7000">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Linear Spatial Filtering</a:t>
            </a:r>
            <a:endParaRPr lang="en-US" sz="3200" dirty="0">
              <a:solidFill>
                <a:schemeClr val="bg1"/>
              </a:solidFill>
              <a:latin typeface="Times New Roman" pitchFamily="18" charset="0"/>
              <a:cs typeface="Times New Roman" pitchFamily="18" charset="0"/>
            </a:endParaRPr>
          </a:p>
        </p:txBody>
      </p:sp>
      <p:sp>
        <p:nvSpPr>
          <p:cNvPr id="7" name="TextBox 6"/>
          <p:cNvSpPr txBox="1"/>
          <p:nvPr/>
        </p:nvSpPr>
        <p:spPr>
          <a:xfrm>
            <a:off x="2532743" y="2654578"/>
            <a:ext cx="553357" cy="461665"/>
          </a:xfrm>
          <a:prstGeom prst="rect">
            <a:avLst/>
          </a:prstGeom>
          <a:noFill/>
        </p:spPr>
        <p:txBody>
          <a:bodyPr wrap="none" rtlCol="0">
            <a:spAutoFit/>
          </a:bodyPr>
          <a:lstStyle/>
          <a:p>
            <a:r>
              <a:rPr lang="en-US" sz="2400" dirty="0" smtClean="0"/>
              <a:t>p   </a:t>
            </a:r>
            <a:endParaRPr lang="en-US" sz="2400" dirty="0"/>
          </a:p>
        </p:txBody>
      </p:sp>
      <p:pic>
        <p:nvPicPr>
          <p:cNvPr id="3" name="Picture 2"/>
          <p:cNvPicPr>
            <a:picLocks noChangeAspect="1"/>
          </p:cNvPicPr>
          <p:nvPr/>
        </p:nvPicPr>
        <p:blipFill>
          <a:blip r:embed="rId3"/>
          <a:stretch>
            <a:fillRect/>
          </a:stretch>
        </p:blipFill>
        <p:spPr>
          <a:xfrm>
            <a:off x="3200400" y="1346334"/>
            <a:ext cx="3806825" cy="8382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591138111"/>
              </p:ext>
            </p:extLst>
          </p:nvPr>
        </p:nvGraphicFramePr>
        <p:xfrm>
          <a:off x="685800" y="3200400"/>
          <a:ext cx="1209558" cy="1143000"/>
        </p:xfrm>
        <a:graphic>
          <a:graphicData uri="http://schemas.openxmlformats.org/drawingml/2006/table">
            <a:tbl>
              <a:tblPr firstRow="1" bandRow="1">
                <a:tableStyleId>{5C22544A-7EE6-4342-B048-85BDC9FD1C3A}</a:tableStyleId>
              </a:tblPr>
              <a:tblGrid>
                <a:gridCol w="403186">
                  <a:extLst>
                    <a:ext uri="{9D8B030D-6E8A-4147-A177-3AD203B41FA5}">
                      <a16:colId xmlns="" xmlns:a16="http://schemas.microsoft.com/office/drawing/2014/main" val="20000"/>
                    </a:ext>
                  </a:extLst>
                </a:gridCol>
                <a:gridCol w="403186">
                  <a:extLst>
                    <a:ext uri="{9D8B030D-6E8A-4147-A177-3AD203B41FA5}">
                      <a16:colId xmlns="" xmlns:a16="http://schemas.microsoft.com/office/drawing/2014/main" val="20001"/>
                    </a:ext>
                  </a:extLst>
                </a:gridCol>
                <a:gridCol w="403186">
                  <a:extLst>
                    <a:ext uri="{9D8B030D-6E8A-4147-A177-3AD203B41FA5}">
                      <a16:colId xmlns="" xmlns:a16="http://schemas.microsoft.com/office/drawing/2014/main" val="20002"/>
                    </a:ext>
                  </a:extLst>
                </a:gridCol>
              </a:tblGrid>
              <a:tr h="381000">
                <a:tc>
                  <a:txBody>
                    <a:bodyPr/>
                    <a:lstStyle/>
                    <a:p>
                      <a:pPr algn="ctr"/>
                      <a:r>
                        <a:rPr lang="en-US" sz="1400" b="0" dirty="0" smtClean="0">
                          <a:solidFill>
                            <a:schemeClr val="tx1"/>
                          </a:solidFill>
                        </a:rPr>
                        <a:t>0</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smtClean="0">
                          <a:solidFill>
                            <a:schemeClr val="tx1"/>
                          </a:solidFill>
                        </a:rPr>
                        <a:t>0</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smtClean="0">
                          <a:solidFill>
                            <a:schemeClr val="tx1"/>
                          </a:solidFill>
                        </a:rPr>
                        <a:t>0</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81000">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81000">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902752"/>
              </p:ext>
            </p:extLst>
          </p:nvPr>
        </p:nvGraphicFramePr>
        <p:xfrm>
          <a:off x="2408690" y="3200400"/>
          <a:ext cx="3314700" cy="2431145"/>
        </p:xfrm>
        <a:graphic>
          <a:graphicData uri="http://schemas.openxmlformats.org/drawingml/2006/table">
            <a:tbl>
              <a:tblPr firstRow="1" bandRow="1">
                <a:tableStyleId>{5C22544A-7EE6-4342-B048-85BDC9FD1C3A}</a:tableStyleId>
              </a:tblPr>
              <a:tblGrid>
                <a:gridCol w="552450">
                  <a:extLst>
                    <a:ext uri="{9D8B030D-6E8A-4147-A177-3AD203B41FA5}">
                      <a16:colId xmlns="" xmlns:a16="http://schemas.microsoft.com/office/drawing/2014/main" val="20000"/>
                    </a:ext>
                  </a:extLst>
                </a:gridCol>
                <a:gridCol w="552450">
                  <a:extLst>
                    <a:ext uri="{9D8B030D-6E8A-4147-A177-3AD203B41FA5}">
                      <a16:colId xmlns="" xmlns:a16="http://schemas.microsoft.com/office/drawing/2014/main" val="20001"/>
                    </a:ext>
                  </a:extLst>
                </a:gridCol>
                <a:gridCol w="552450">
                  <a:extLst>
                    <a:ext uri="{9D8B030D-6E8A-4147-A177-3AD203B41FA5}">
                      <a16:colId xmlns="" xmlns:a16="http://schemas.microsoft.com/office/drawing/2014/main" val="20002"/>
                    </a:ext>
                  </a:extLst>
                </a:gridCol>
                <a:gridCol w="552450">
                  <a:extLst>
                    <a:ext uri="{9D8B030D-6E8A-4147-A177-3AD203B41FA5}">
                      <a16:colId xmlns="" xmlns:a16="http://schemas.microsoft.com/office/drawing/2014/main" val="20003"/>
                    </a:ext>
                  </a:extLst>
                </a:gridCol>
                <a:gridCol w="552450">
                  <a:extLst>
                    <a:ext uri="{9D8B030D-6E8A-4147-A177-3AD203B41FA5}">
                      <a16:colId xmlns="" xmlns:a16="http://schemas.microsoft.com/office/drawing/2014/main" val="20004"/>
                    </a:ext>
                  </a:extLst>
                </a:gridCol>
                <a:gridCol w="552450">
                  <a:extLst>
                    <a:ext uri="{9D8B030D-6E8A-4147-A177-3AD203B41FA5}">
                      <a16:colId xmlns="" xmlns:a16="http://schemas.microsoft.com/office/drawing/2014/main" val="20005"/>
                    </a:ext>
                  </a:extLst>
                </a:gridCol>
              </a:tblGrid>
              <a:tr h="486229">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5</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4</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486229">
                <a:tc>
                  <a:txBody>
                    <a:bodyPr/>
                    <a:lstStyle/>
                    <a:p>
                      <a:pPr algn="ctr"/>
                      <a:r>
                        <a:rPr lang="en-US" sz="1400" b="0" dirty="0" smtClean="0">
                          <a:solidFill>
                            <a:schemeClr val="tx1"/>
                          </a:solidFill>
                        </a:rPr>
                        <a:t>5</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4</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8</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486229">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5</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486229">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5</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6</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486229">
                <a:tc>
                  <a:txBody>
                    <a:bodyPr/>
                    <a:lstStyle/>
                    <a:p>
                      <a:pPr algn="ctr"/>
                      <a:r>
                        <a:rPr lang="en-US" sz="1400" b="0" dirty="0" smtClean="0">
                          <a:solidFill>
                            <a:schemeClr val="tx1"/>
                          </a:solidFill>
                        </a:rPr>
                        <a:t>6</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4</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8</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bl>
          </a:graphicData>
        </a:graphic>
      </p:graphicFrame>
      <p:sp>
        <p:nvSpPr>
          <p:cNvPr id="10" name="TextBox 9"/>
          <p:cNvSpPr txBox="1"/>
          <p:nvPr/>
        </p:nvSpPr>
        <p:spPr>
          <a:xfrm>
            <a:off x="657726" y="2654579"/>
            <a:ext cx="533400" cy="461665"/>
          </a:xfrm>
          <a:prstGeom prst="rect">
            <a:avLst/>
          </a:prstGeom>
          <a:noFill/>
        </p:spPr>
        <p:txBody>
          <a:bodyPr wrap="square" rtlCol="0">
            <a:spAutoFit/>
          </a:bodyPr>
          <a:lstStyle/>
          <a:p>
            <a:r>
              <a:rPr lang="en-US" sz="2400" dirty="0" smtClean="0"/>
              <a:t>m   </a:t>
            </a:r>
            <a:endParaRPr lang="en-US" sz="2400" dirty="0"/>
          </a:p>
        </p:txBody>
      </p:sp>
      <p:sp>
        <p:nvSpPr>
          <p:cNvPr id="11" name="TextBox 10"/>
          <p:cNvSpPr txBox="1"/>
          <p:nvPr/>
        </p:nvSpPr>
        <p:spPr>
          <a:xfrm>
            <a:off x="776622" y="1568553"/>
            <a:ext cx="2971800" cy="369332"/>
          </a:xfrm>
          <a:prstGeom prst="rect">
            <a:avLst/>
          </a:prstGeom>
          <a:noFill/>
        </p:spPr>
        <p:txBody>
          <a:bodyPr wrap="square" rtlCol="0">
            <a:spAutoFit/>
          </a:bodyPr>
          <a:lstStyle/>
          <a:p>
            <a:r>
              <a:rPr lang="en-US" dirty="0" smtClean="0"/>
              <a:t>New pixel value at p(</a:t>
            </a:r>
            <a:r>
              <a:rPr lang="en-US" dirty="0" err="1" smtClean="0"/>
              <a:t>i,j</a:t>
            </a:r>
            <a:r>
              <a:rPr lang="en-US" dirty="0" smtClean="0"/>
              <a:t>) =</a:t>
            </a:r>
            <a:endParaRPr lang="en-US" dirty="0"/>
          </a:p>
        </p:txBody>
      </p:sp>
      <p:cxnSp>
        <p:nvCxnSpPr>
          <p:cNvPr id="13" name="Straight Arrow Connector 12"/>
          <p:cNvCxnSpPr/>
          <p:nvPr/>
        </p:nvCxnSpPr>
        <p:spPr>
          <a:xfrm flipH="1">
            <a:off x="3352800" y="3657600"/>
            <a:ext cx="2743200" cy="685800"/>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24600" y="3354169"/>
            <a:ext cx="1828800" cy="646331"/>
          </a:xfrm>
          <a:prstGeom prst="rect">
            <a:avLst/>
          </a:prstGeom>
          <a:noFill/>
        </p:spPr>
        <p:txBody>
          <a:bodyPr wrap="square" rtlCol="0">
            <a:spAutoFit/>
          </a:bodyPr>
          <a:lstStyle/>
          <a:p>
            <a:r>
              <a:rPr lang="en-US" dirty="0" smtClean="0"/>
              <a:t>New pixel value for p(3,2)</a:t>
            </a:r>
            <a:endParaRPr lang="en-US" dirty="0"/>
          </a:p>
        </p:txBody>
      </p:sp>
    </p:spTree>
    <p:extLst>
      <p:ext uri="{BB962C8B-B14F-4D97-AF65-F5344CB8AC3E}">
        <p14:creationId xmlns:p14="http://schemas.microsoft.com/office/powerpoint/2010/main" val="1742607106"/>
      </p:ext>
    </p:extLst>
  </p:cSld>
  <p:clrMapOvr>
    <a:masterClrMapping/>
  </p:clrMapOvr>
  <p:transition spd="med" advTm="7000">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Linear Spatial Filtering</a:t>
            </a:r>
            <a:endParaRPr lang="en-US" sz="3200" dirty="0">
              <a:solidFill>
                <a:schemeClr val="bg1"/>
              </a:solidFill>
              <a:latin typeface="Times New Roman" pitchFamily="18" charset="0"/>
              <a:cs typeface="Times New Roman" pitchFamily="18" charset="0"/>
            </a:endParaRPr>
          </a:p>
        </p:txBody>
      </p:sp>
      <p:sp>
        <p:nvSpPr>
          <p:cNvPr id="7" name="TextBox 6"/>
          <p:cNvSpPr txBox="1"/>
          <p:nvPr/>
        </p:nvSpPr>
        <p:spPr>
          <a:xfrm>
            <a:off x="2532743" y="2654578"/>
            <a:ext cx="553357" cy="461665"/>
          </a:xfrm>
          <a:prstGeom prst="rect">
            <a:avLst/>
          </a:prstGeom>
          <a:noFill/>
        </p:spPr>
        <p:txBody>
          <a:bodyPr wrap="none" rtlCol="0">
            <a:spAutoFit/>
          </a:bodyPr>
          <a:lstStyle/>
          <a:p>
            <a:r>
              <a:rPr lang="en-US" sz="2400" dirty="0" smtClean="0"/>
              <a:t>p   </a:t>
            </a:r>
            <a:endParaRPr lang="en-US" sz="2400" dirty="0"/>
          </a:p>
        </p:txBody>
      </p:sp>
      <p:pic>
        <p:nvPicPr>
          <p:cNvPr id="3" name="Picture 2"/>
          <p:cNvPicPr>
            <a:picLocks noChangeAspect="1"/>
          </p:cNvPicPr>
          <p:nvPr/>
        </p:nvPicPr>
        <p:blipFill>
          <a:blip r:embed="rId3"/>
          <a:stretch>
            <a:fillRect/>
          </a:stretch>
        </p:blipFill>
        <p:spPr>
          <a:xfrm>
            <a:off x="3200400" y="1346334"/>
            <a:ext cx="3806825" cy="8382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591138111"/>
              </p:ext>
            </p:extLst>
          </p:nvPr>
        </p:nvGraphicFramePr>
        <p:xfrm>
          <a:off x="685800" y="3200400"/>
          <a:ext cx="1209558" cy="1143000"/>
        </p:xfrm>
        <a:graphic>
          <a:graphicData uri="http://schemas.openxmlformats.org/drawingml/2006/table">
            <a:tbl>
              <a:tblPr firstRow="1" bandRow="1">
                <a:tableStyleId>{5C22544A-7EE6-4342-B048-85BDC9FD1C3A}</a:tableStyleId>
              </a:tblPr>
              <a:tblGrid>
                <a:gridCol w="403186">
                  <a:extLst>
                    <a:ext uri="{9D8B030D-6E8A-4147-A177-3AD203B41FA5}">
                      <a16:colId xmlns="" xmlns:a16="http://schemas.microsoft.com/office/drawing/2014/main" val="20000"/>
                    </a:ext>
                  </a:extLst>
                </a:gridCol>
                <a:gridCol w="403186">
                  <a:extLst>
                    <a:ext uri="{9D8B030D-6E8A-4147-A177-3AD203B41FA5}">
                      <a16:colId xmlns="" xmlns:a16="http://schemas.microsoft.com/office/drawing/2014/main" val="20001"/>
                    </a:ext>
                  </a:extLst>
                </a:gridCol>
                <a:gridCol w="403186">
                  <a:extLst>
                    <a:ext uri="{9D8B030D-6E8A-4147-A177-3AD203B41FA5}">
                      <a16:colId xmlns="" xmlns:a16="http://schemas.microsoft.com/office/drawing/2014/main" val="20002"/>
                    </a:ext>
                  </a:extLst>
                </a:gridCol>
              </a:tblGrid>
              <a:tr h="381000">
                <a:tc>
                  <a:txBody>
                    <a:bodyPr/>
                    <a:lstStyle/>
                    <a:p>
                      <a:pPr algn="ctr"/>
                      <a:r>
                        <a:rPr lang="en-US" sz="1400" b="0" dirty="0" smtClean="0">
                          <a:solidFill>
                            <a:schemeClr val="tx1"/>
                          </a:solidFill>
                        </a:rPr>
                        <a:t>0</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smtClean="0">
                          <a:solidFill>
                            <a:schemeClr val="tx1"/>
                          </a:solidFill>
                        </a:rPr>
                        <a:t>0</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smtClean="0">
                          <a:solidFill>
                            <a:schemeClr val="tx1"/>
                          </a:solidFill>
                        </a:rPr>
                        <a:t>0</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81000">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81000">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902752"/>
              </p:ext>
            </p:extLst>
          </p:nvPr>
        </p:nvGraphicFramePr>
        <p:xfrm>
          <a:off x="2408690" y="3200400"/>
          <a:ext cx="3314700" cy="2431145"/>
        </p:xfrm>
        <a:graphic>
          <a:graphicData uri="http://schemas.openxmlformats.org/drawingml/2006/table">
            <a:tbl>
              <a:tblPr firstRow="1" bandRow="1">
                <a:tableStyleId>{5C22544A-7EE6-4342-B048-85BDC9FD1C3A}</a:tableStyleId>
              </a:tblPr>
              <a:tblGrid>
                <a:gridCol w="552450">
                  <a:extLst>
                    <a:ext uri="{9D8B030D-6E8A-4147-A177-3AD203B41FA5}">
                      <a16:colId xmlns="" xmlns:a16="http://schemas.microsoft.com/office/drawing/2014/main" val="20000"/>
                    </a:ext>
                  </a:extLst>
                </a:gridCol>
                <a:gridCol w="552450">
                  <a:extLst>
                    <a:ext uri="{9D8B030D-6E8A-4147-A177-3AD203B41FA5}">
                      <a16:colId xmlns="" xmlns:a16="http://schemas.microsoft.com/office/drawing/2014/main" val="20001"/>
                    </a:ext>
                  </a:extLst>
                </a:gridCol>
                <a:gridCol w="552450">
                  <a:extLst>
                    <a:ext uri="{9D8B030D-6E8A-4147-A177-3AD203B41FA5}">
                      <a16:colId xmlns="" xmlns:a16="http://schemas.microsoft.com/office/drawing/2014/main" val="20002"/>
                    </a:ext>
                  </a:extLst>
                </a:gridCol>
                <a:gridCol w="552450">
                  <a:extLst>
                    <a:ext uri="{9D8B030D-6E8A-4147-A177-3AD203B41FA5}">
                      <a16:colId xmlns="" xmlns:a16="http://schemas.microsoft.com/office/drawing/2014/main" val="20003"/>
                    </a:ext>
                  </a:extLst>
                </a:gridCol>
                <a:gridCol w="552450">
                  <a:extLst>
                    <a:ext uri="{9D8B030D-6E8A-4147-A177-3AD203B41FA5}">
                      <a16:colId xmlns="" xmlns:a16="http://schemas.microsoft.com/office/drawing/2014/main" val="20004"/>
                    </a:ext>
                  </a:extLst>
                </a:gridCol>
                <a:gridCol w="552450">
                  <a:extLst>
                    <a:ext uri="{9D8B030D-6E8A-4147-A177-3AD203B41FA5}">
                      <a16:colId xmlns="" xmlns:a16="http://schemas.microsoft.com/office/drawing/2014/main" val="20005"/>
                    </a:ext>
                  </a:extLst>
                </a:gridCol>
              </a:tblGrid>
              <a:tr h="486229">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5</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4</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486229">
                <a:tc>
                  <a:txBody>
                    <a:bodyPr/>
                    <a:lstStyle/>
                    <a:p>
                      <a:pPr algn="ctr"/>
                      <a:r>
                        <a:rPr lang="en-US" sz="1400" b="0" dirty="0" smtClean="0">
                          <a:solidFill>
                            <a:schemeClr val="tx1"/>
                          </a:solidFill>
                        </a:rPr>
                        <a:t>5</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4</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8</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486229">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5</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486229">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1</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0" dirty="0" smtClean="0">
                          <a:solidFill>
                            <a:schemeClr val="tx1"/>
                          </a:solidFill>
                        </a:rPr>
                        <a:t>5</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6</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486229">
                <a:tc>
                  <a:txBody>
                    <a:bodyPr/>
                    <a:lstStyle/>
                    <a:p>
                      <a:pPr algn="ctr"/>
                      <a:r>
                        <a:rPr lang="en-US" sz="1400" b="0" dirty="0" smtClean="0">
                          <a:solidFill>
                            <a:schemeClr val="tx1"/>
                          </a:solidFill>
                        </a:rPr>
                        <a:t>6</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3</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4</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8</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2</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bl>
          </a:graphicData>
        </a:graphic>
      </p:graphicFrame>
      <p:sp>
        <p:nvSpPr>
          <p:cNvPr id="10" name="TextBox 9"/>
          <p:cNvSpPr txBox="1"/>
          <p:nvPr/>
        </p:nvSpPr>
        <p:spPr>
          <a:xfrm>
            <a:off x="657726" y="2654579"/>
            <a:ext cx="533400" cy="461665"/>
          </a:xfrm>
          <a:prstGeom prst="rect">
            <a:avLst/>
          </a:prstGeom>
          <a:noFill/>
        </p:spPr>
        <p:txBody>
          <a:bodyPr wrap="square" rtlCol="0">
            <a:spAutoFit/>
          </a:bodyPr>
          <a:lstStyle/>
          <a:p>
            <a:r>
              <a:rPr lang="en-US" sz="2400" dirty="0" smtClean="0"/>
              <a:t>m   </a:t>
            </a:r>
            <a:endParaRPr lang="en-US" sz="2400" dirty="0"/>
          </a:p>
        </p:txBody>
      </p:sp>
      <p:sp>
        <p:nvSpPr>
          <p:cNvPr id="11" name="TextBox 10"/>
          <p:cNvSpPr txBox="1"/>
          <p:nvPr/>
        </p:nvSpPr>
        <p:spPr>
          <a:xfrm>
            <a:off x="776622" y="1568553"/>
            <a:ext cx="2971800" cy="369332"/>
          </a:xfrm>
          <a:prstGeom prst="rect">
            <a:avLst/>
          </a:prstGeom>
          <a:noFill/>
        </p:spPr>
        <p:txBody>
          <a:bodyPr wrap="square" rtlCol="0">
            <a:spAutoFit/>
          </a:bodyPr>
          <a:lstStyle/>
          <a:p>
            <a:r>
              <a:rPr lang="en-US" dirty="0" smtClean="0"/>
              <a:t>New pixel value at p(</a:t>
            </a:r>
            <a:r>
              <a:rPr lang="en-US" dirty="0" err="1" smtClean="0"/>
              <a:t>i,j</a:t>
            </a:r>
            <a:r>
              <a:rPr lang="en-US" dirty="0" smtClean="0"/>
              <a:t>) =</a:t>
            </a:r>
            <a:endParaRPr lang="en-US" dirty="0"/>
          </a:p>
        </p:txBody>
      </p:sp>
      <p:cxnSp>
        <p:nvCxnSpPr>
          <p:cNvPr id="13" name="Straight Arrow Connector 12"/>
          <p:cNvCxnSpPr/>
          <p:nvPr/>
        </p:nvCxnSpPr>
        <p:spPr>
          <a:xfrm flipH="1">
            <a:off x="3352800" y="3886200"/>
            <a:ext cx="2438400" cy="457200"/>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87610" y="3675476"/>
            <a:ext cx="2971800" cy="2031325"/>
          </a:xfrm>
          <a:prstGeom prst="rect">
            <a:avLst/>
          </a:prstGeom>
          <a:noFill/>
        </p:spPr>
        <p:txBody>
          <a:bodyPr wrap="square" rtlCol="0">
            <a:spAutoFit/>
          </a:bodyPr>
          <a:lstStyle/>
          <a:p>
            <a:r>
              <a:rPr lang="en-US" dirty="0" smtClean="0"/>
              <a:t>New pixel value = </a:t>
            </a:r>
            <a:endParaRPr lang="en-US" dirty="0"/>
          </a:p>
          <a:p>
            <a:r>
              <a:rPr lang="en-US" dirty="0" smtClean="0"/>
              <a:t>0 * 5 + 0 * 2 + 0 * 1 +</a:t>
            </a:r>
          </a:p>
          <a:p>
            <a:r>
              <a:rPr lang="en-US" dirty="0" smtClean="0"/>
              <a:t>1 * 3 + 1 * 5 + 1 * 2 +</a:t>
            </a:r>
          </a:p>
          <a:p>
            <a:r>
              <a:rPr lang="en-US" dirty="0" smtClean="0"/>
              <a:t>2 * 3 + 2 * 2 + 2 * 1 =</a:t>
            </a:r>
          </a:p>
          <a:p>
            <a:endParaRPr lang="en-US" dirty="0"/>
          </a:p>
          <a:p>
            <a:r>
              <a:rPr lang="en-US" dirty="0" smtClean="0"/>
              <a:t>	22</a:t>
            </a:r>
          </a:p>
          <a:p>
            <a:endParaRPr lang="en-US" dirty="0"/>
          </a:p>
        </p:txBody>
      </p:sp>
    </p:spTree>
    <p:extLst>
      <p:ext uri="{BB962C8B-B14F-4D97-AF65-F5344CB8AC3E}">
        <p14:creationId xmlns:p14="http://schemas.microsoft.com/office/powerpoint/2010/main" val="1371363922"/>
      </p:ext>
    </p:extLst>
  </p:cSld>
  <p:clrMapOvr>
    <a:masterClrMapping/>
  </p:clrMapOvr>
  <p:transition spd="med" advTm="7000">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715000" cy="838200"/>
          </a:xfrm>
        </p:spPr>
        <p:txBody>
          <a:bodyPr>
            <a:normAutofit/>
          </a:bodyPr>
          <a:lstStyle/>
          <a:p>
            <a:pPr algn="l"/>
            <a:r>
              <a:rPr lang="en-US" sz="3200" dirty="0" smtClean="0">
                <a:solidFill>
                  <a:schemeClr val="bg1"/>
                </a:solidFill>
                <a:latin typeface="Times New Roman" pitchFamily="18" charset="0"/>
                <a:cs typeface="Times New Roman" pitchFamily="18" charset="0"/>
              </a:rPr>
              <a:t>Linear Spatial Filtering</a:t>
            </a:r>
            <a:endParaRPr lang="en-US" sz="3200" dirty="0">
              <a:solidFill>
                <a:schemeClr val="bg1"/>
              </a:solidFill>
              <a:latin typeface="Times New Roman" pitchFamily="18" charset="0"/>
              <a:cs typeface="Times New Roman" pitchFamily="18" charset="0"/>
            </a:endParaRPr>
          </a:p>
        </p:txBody>
      </p:sp>
      <p:sp>
        <p:nvSpPr>
          <p:cNvPr id="7" name="TextBox 6"/>
          <p:cNvSpPr txBox="1"/>
          <p:nvPr/>
        </p:nvSpPr>
        <p:spPr>
          <a:xfrm>
            <a:off x="894717" y="1385706"/>
            <a:ext cx="2198038" cy="461665"/>
          </a:xfrm>
          <a:prstGeom prst="rect">
            <a:avLst/>
          </a:prstGeom>
          <a:noFill/>
        </p:spPr>
        <p:txBody>
          <a:bodyPr wrap="none" rtlCol="0">
            <a:spAutoFit/>
          </a:bodyPr>
          <a:lstStyle/>
          <a:p>
            <a:r>
              <a:rPr lang="en-US" sz="2400" dirty="0" smtClean="0"/>
              <a:t>Linear Function:</a:t>
            </a:r>
            <a:endParaRPr lang="en-US" sz="2400" dirty="0"/>
          </a:p>
        </p:txBody>
      </p:sp>
      <p:sp>
        <p:nvSpPr>
          <p:cNvPr id="8" name="TextBox 7"/>
          <p:cNvSpPr txBox="1"/>
          <p:nvPr/>
        </p:nvSpPr>
        <p:spPr>
          <a:xfrm>
            <a:off x="990600" y="3352800"/>
            <a:ext cx="6054734" cy="461665"/>
          </a:xfrm>
          <a:prstGeom prst="rect">
            <a:avLst/>
          </a:prstGeom>
          <a:noFill/>
        </p:spPr>
        <p:txBody>
          <a:bodyPr wrap="none" rtlCol="0">
            <a:spAutoFit/>
          </a:bodyPr>
          <a:lstStyle/>
          <a:p>
            <a:r>
              <a:rPr lang="en-US" sz="2400" dirty="0" smtClean="0"/>
              <a:t>Process (repeated for every pixel in the image):</a:t>
            </a:r>
            <a:endParaRPr lang="en-US" sz="2400" dirty="0"/>
          </a:p>
        </p:txBody>
      </p:sp>
      <p:pic>
        <p:nvPicPr>
          <p:cNvPr id="3" name="Picture 2"/>
          <p:cNvPicPr>
            <a:picLocks noChangeAspect="1"/>
          </p:cNvPicPr>
          <p:nvPr/>
        </p:nvPicPr>
        <p:blipFill>
          <a:blip r:embed="rId3"/>
          <a:stretch>
            <a:fillRect/>
          </a:stretch>
        </p:blipFill>
        <p:spPr>
          <a:xfrm>
            <a:off x="1447800" y="2005012"/>
            <a:ext cx="3806825" cy="838200"/>
          </a:xfrm>
          <a:prstGeom prst="rect">
            <a:avLst/>
          </a:prstGeom>
        </p:spPr>
      </p:pic>
      <p:sp>
        <p:nvSpPr>
          <p:cNvPr id="4" name="Rectangle 3"/>
          <p:cNvSpPr/>
          <p:nvPr/>
        </p:nvSpPr>
        <p:spPr>
          <a:xfrm>
            <a:off x="1004236" y="4099592"/>
            <a:ext cx="7367303" cy="1323439"/>
          </a:xfrm>
          <a:prstGeom prst="rect">
            <a:avLst/>
          </a:prstGeom>
        </p:spPr>
        <p:txBody>
          <a:bodyPr wrap="square">
            <a:spAutoFit/>
          </a:bodyPr>
          <a:lstStyle/>
          <a:p>
            <a:pPr marL="346075" indent="-346075"/>
            <a:r>
              <a:rPr lang="en-US" sz="2000" dirty="0"/>
              <a:t>1. </a:t>
            </a:r>
            <a:r>
              <a:rPr lang="en-US" sz="2000" dirty="0" smtClean="0"/>
              <a:t>	Position </a:t>
            </a:r>
            <a:r>
              <a:rPr lang="en-US" sz="2000" dirty="0"/>
              <a:t>the mask over the current pixel</a:t>
            </a:r>
          </a:p>
          <a:p>
            <a:pPr marL="346075" indent="-346075"/>
            <a:r>
              <a:rPr lang="en-US" sz="2000" dirty="0"/>
              <a:t>2. </a:t>
            </a:r>
            <a:r>
              <a:rPr lang="en-US" sz="2000" dirty="0" smtClean="0"/>
              <a:t>	Form </a:t>
            </a:r>
            <a:r>
              <a:rPr lang="en-US" sz="2000" dirty="0"/>
              <a:t>all products of filter elements with the corresponding elements of the neighborhood</a:t>
            </a:r>
          </a:p>
          <a:p>
            <a:pPr marL="346075" indent="-346075"/>
            <a:r>
              <a:rPr lang="en-US" sz="2000" dirty="0"/>
              <a:t>3. </a:t>
            </a:r>
            <a:r>
              <a:rPr lang="en-US" sz="2000" dirty="0" smtClean="0"/>
              <a:t>	Add </a:t>
            </a:r>
            <a:r>
              <a:rPr lang="en-US" sz="2000" dirty="0"/>
              <a:t>up all the products</a:t>
            </a:r>
          </a:p>
        </p:txBody>
      </p:sp>
    </p:spTree>
    <p:extLst>
      <p:ext uri="{BB962C8B-B14F-4D97-AF65-F5344CB8AC3E}">
        <p14:creationId xmlns:p14="http://schemas.microsoft.com/office/powerpoint/2010/main" val="2201095931"/>
      </p:ext>
    </p:extLst>
  </p:cSld>
  <p:clrMapOvr>
    <a:masterClrMapping/>
  </p:clrMapOvr>
  <p:transition spd="med" advTm="7000">
    <p:fade thruBlk="1"/>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4097</TotalTime>
  <Words>2186</Words>
  <Application>Microsoft Office PowerPoint</Application>
  <PresentationFormat>On-screen Show (4:3)</PresentationFormat>
  <Paragraphs>490</Paragraphs>
  <Slides>52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Times New Roman</vt:lpstr>
      <vt:lpstr>Office Theme</vt:lpstr>
      <vt:lpstr>Chapter 5</vt:lpstr>
      <vt:lpstr>Neighborhood Processing </vt:lpstr>
      <vt:lpstr>Neighborhood Processing </vt:lpstr>
      <vt:lpstr>PowerPoint Presentation</vt:lpstr>
      <vt:lpstr>Linear Spatial Filtering</vt:lpstr>
      <vt:lpstr>Linear Spatial Filtering</vt:lpstr>
      <vt:lpstr>Linear Spatial Filtering</vt:lpstr>
      <vt:lpstr>Linear Spatial Filtering</vt:lpstr>
      <vt:lpstr>Linear Spatial Filtering</vt:lpstr>
      <vt:lpstr>Linear Filtering Example</vt:lpstr>
      <vt:lpstr>Linear Filtering Example</vt:lpstr>
      <vt:lpstr>Linear Filtering Example 2</vt:lpstr>
      <vt:lpstr>What about borders?</vt:lpstr>
      <vt:lpstr>What about borders?</vt:lpstr>
      <vt:lpstr>What about borders?</vt:lpstr>
      <vt:lpstr>Linear Filtering MatLab/Octave</vt:lpstr>
      <vt:lpstr>Average Filter</vt:lpstr>
      <vt:lpstr>Octave Example</vt:lpstr>
      <vt:lpstr>Octave Example</vt:lpstr>
      <vt:lpstr>Octave Example</vt:lpstr>
      <vt:lpstr>What is best?????</vt:lpstr>
      <vt:lpstr>What is best?????</vt:lpstr>
      <vt:lpstr>Separable Filters</vt:lpstr>
      <vt:lpstr>Separable Filters</vt:lpstr>
      <vt:lpstr>Laplacian Filtering 3x3 mask</vt:lpstr>
      <vt:lpstr>Laplacian Filtering Separated </vt:lpstr>
      <vt:lpstr>Filtering in Python</vt:lpstr>
      <vt:lpstr>Filtering in Python</vt:lpstr>
      <vt:lpstr>Filtering in Python</vt:lpstr>
      <vt:lpstr>Frequencies</vt:lpstr>
      <vt:lpstr>High Pass vs. Low Pass Filter</vt:lpstr>
      <vt:lpstr>High Pass Filter</vt:lpstr>
      <vt:lpstr>High Pass Filter</vt:lpstr>
      <vt:lpstr>High Pass Filter</vt:lpstr>
      <vt:lpstr>High Pass Filter</vt:lpstr>
      <vt:lpstr>Values Outside Range 0-255</vt:lpstr>
      <vt:lpstr>Values Outside Range 0-255</vt:lpstr>
      <vt:lpstr>Values Outside Range 0-255</vt:lpstr>
      <vt:lpstr>Gaussian Filters</vt:lpstr>
      <vt:lpstr>Gaussian Filters</vt:lpstr>
      <vt:lpstr>Gaussian Filters</vt:lpstr>
      <vt:lpstr>Gaussian Filters</vt:lpstr>
      <vt:lpstr>Edge Sharpening</vt:lpstr>
      <vt:lpstr>Unsharp??? To sharpen???</vt:lpstr>
      <vt:lpstr>Simplified principle</vt:lpstr>
      <vt:lpstr>PowerPoint Presentation</vt:lpstr>
      <vt:lpstr>Unsharp Mask</vt:lpstr>
      <vt:lpstr>Non-linear filters</vt:lpstr>
      <vt:lpstr>Regions of Interest (ROI)</vt:lpstr>
      <vt:lpstr>Regions of Interest (ROI)</vt:lpstr>
      <vt:lpstr>Regions of Interest (ROI)</vt:lpstr>
      <vt:lpstr>Regions of Interest (ROI)</vt:lpstr>
    </vt:vector>
  </TitlesOfParts>
  <Company>Midwestern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Ashley.Lindsey</dc:creator>
  <cp:lastModifiedBy>Johnson, Tina</cp:lastModifiedBy>
  <cp:revision>186</cp:revision>
  <dcterms:created xsi:type="dcterms:W3CDTF">2013-02-06T16:13:18Z</dcterms:created>
  <dcterms:modified xsi:type="dcterms:W3CDTF">2018-06-14T02:30:33Z</dcterms:modified>
</cp:coreProperties>
</file>